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319" r:id="rId3"/>
    <p:sldId id="336" r:id="rId4"/>
    <p:sldId id="331" r:id="rId5"/>
    <p:sldId id="341" r:id="rId6"/>
    <p:sldId id="334" r:id="rId7"/>
    <p:sldId id="340" r:id="rId8"/>
    <p:sldId id="304" r:id="rId9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91" d="100"/>
          <a:sy n="91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25.01.2015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pPr algn="ctr"/>
            <a:r>
              <a:rPr lang="en-US" sz="4400" b="1" i="1" dirty="0" smtClean="0">
                <a:latin typeface="Algerian" pitchFamily="82" charset="0"/>
              </a:rPr>
              <a:t>Michelangelo  </a:t>
            </a:r>
            <a:r>
              <a:rPr lang="en-US" sz="4400" b="1" i="1" dirty="0" err="1" smtClean="0">
                <a:latin typeface="Algerian" pitchFamily="82" charset="0"/>
              </a:rPr>
              <a:t>Buonarroti</a:t>
            </a:r>
            <a:endParaRPr lang="ru-RU" sz="4400" b="1" i="1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4499992" y="5733256"/>
            <a:ext cx="4020554" cy="475903"/>
          </a:xfrm>
        </p:spPr>
        <p:txBody>
          <a:bodyPr/>
          <a:lstStyle/>
          <a:p>
            <a:r>
              <a:rPr lang="en-US" dirty="0" err="1" smtClean="0"/>
              <a:t>Novicov</a:t>
            </a:r>
            <a:r>
              <a:rPr lang="en-US" dirty="0" smtClean="0"/>
              <a:t> Christian</a:t>
            </a:r>
          </a:p>
          <a:p>
            <a:r>
              <a:rPr lang="en-US" dirty="0" smtClean="0"/>
              <a:t>25.01.15</a:t>
            </a:r>
            <a:endParaRPr lang="ru-RU" dirty="0"/>
          </a:p>
        </p:txBody>
      </p:sp>
      <p:pic>
        <p:nvPicPr>
          <p:cNvPr id="8" name="Рисунок 7" descr="Michelango_Portrait_by_Volterra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632" b="12632"/>
          <a:stretch>
            <a:fillRect/>
          </a:stretch>
        </p:blipFill>
        <p:spPr>
          <a:xfrm>
            <a:off x="4716016" y="220216"/>
            <a:ext cx="3665984" cy="366598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364088" y="332656"/>
            <a:ext cx="3505200" cy="5112568"/>
          </a:xfrm>
        </p:spPr>
        <p:txBody>
          <a:bodyPr/>
          <a:lstStyle>
            <a:extLst/>
          </a:lstStyle>
          <a:p>
            <a:pPr algn="ctr"/>
            <a:r>
              <a:rPr lang="en-US" sz="3600" b="1" dirty="0" smtClean="0">
                <a:latin typeface="Algerian" pitchFamily="82" charset="0"/>
              </a:rPr>
              <a:t>Who was he?</a:t>
            </a:r>
          </a:p>
          <a:p>
            <a:endParaRPr lang="en-US" b="1" dirty="0" smtClean="0"/>
          </a:p>
          <a:p>
            <a:pPr algn="ctr"/>
            <a:r>
              <a:rPr lang="en-US" i="1" dirty="0" smtClean="0"/>
              <a:t>Michelangelo </a:t>
            </a:r>
            <a:r>
              <a:rPr lang="en-US" i="1" dirty="0" err="1" smtClean="0"/>
              <a:t>di</a:t>
            </a:r>
            <a:r>
              <a:rPr lang="en-US" i="1" dirty="0" smtClean="0"/>
              <a:t> </a:t>
            </a:r>
            <a:r>
              <a:rPr lang="en-US" i="1" dirty="0" err="1" smtClean="0"/>
              <a:t>Lodovico</a:t>
            </a:r>
            <a:r>
              <a:rPr lang="en-US" i="1" dirty="0" smtClean="0"/>
              <a:t> </a:t>
            </a:r>
            <a:r>
              <a:rPr lang="en-US" i="1" dirty="0" err="1" smtClean="0"/>
              <a:t>Buonarroti</a:t>
            </a:r>
            <a:r>
              <a:rPr lang="en-US" i="1" dirty="0" smtClean="0"/>
              <a:t> </a:t>
            </a:r>
            <a:r>
              <a:rPr lang="en-US" i="1" dirty="0" err="1" smtClean="0"/>
              <a:t>Simoni</a:t>
            </a:r>
            <a:r>
              <a:rPr lang="en-US" i="1" dirty="0" smtClean="0"/>
              <a:t> (6 March 1475 – 18 February 1564), commonly known as Michelangelo </a:t>
            </a:r>
            <a:r>
              <a:rPr lang="en-US" i="1" dirty="0" smtClean="0"/>
              <a:t>was </a:t>
            </a:r>
            <a:r>
              <a:rPr lang="en-US" i="1" dirty="0" smtClean="0"/>
              <a:t>an Italian sculptor, painter, architect, poet, and engineer of the High Renaissance who exerted an unparalleled influence on the development of Western art.</a:t>
            </a:r>
            <a:endParaRPr lang="ru-RU" i="1" dirty="0"/>
          </a:p>
        </p:txBody>
      </p:sp>
      <p:pic>
        <p:nvPicPr>
          <p:cNvPr id="6" name="Рисунок 5" descr="michelangelo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603" r="1603"/>
          <a:stretch>
            <a:fillRect/>
          </a:stretch>
        </p:blipFill>
        <p:spPr/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257800" y="260648"/>
            <a:ext cx="3505200" cy="6140152"/>
          </a:xfrm>
        </p:spPr>
        <p:txBody>
          <a:bodyPr anchor="t"/>
          <a:lstStyle>
            <a:extLst/>
          </a:lstStyle>
          <a:p>
            <a:pPr algn="ctr"/>
            <a:r>
              <a:rPr lang="en-US" sz="4800" dirty="0" smtClean="0">
                <a:latin typeface="Algerian" pitchFamily="82" charset="0"/>
              </a:rPr>
              <a:t>What is he famous?</a:t>
            </a:r>
            <a:endParaRPr lang="en-US" sz="4800" dirty="0" smtClean="0">
              <a:latin typeface="Algerian" pitchFamily="82" charset="0"/>
            </a:endParaRPr>
          </a:p>
          <a:p>
            <a:endParaRPr lang="en-US" dirty="0" smtClean="0"/>
          </a:p>
          <a:p>
            <a:pPr algn="ctr"/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Michelangelo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considered the greatest living artist in his lifetime, and since has been held to be one of the greatest artists of all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time.</a:t>
            </a:r>
            <a:r>
              <a:rPr lang="en-US" sz="22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his works in painting, sculpture, and architecture rank among the most famous in existence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375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4484" r="24484"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419872" y="4572000"/>
            <a:ext cx="2376264" cy="1881336"/>
          </a:xfrm>
        </p:spPr>
        <p:txBody>
          <a:bodyPr anchor="t">
            <a:noAutofit/>
          </a:bodyPr>
          <a:lstStyle>
            <a:extLst/>
          </a:lstStyle>
          <a:p>
            <a:pPr algn="ctr"/>
            <a:r>
              <a:rPr lang="en-US" sz="2000" b="1" i="1" dirty="0" err="1" smtClean="0"/>
              <a:t>St.Peter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800" dirty="0" smtClean="0"/>
              <a:t>This </a:t>
            </a:r>
            <a:r>
              <a:rPr lang="en-US" sz="1800" dirty="0" smtClean="0"/>
              <a:t>sculpture was made in 1481 to complete the cathedral in Milan</a:t>
            </a:r>
            <a:r>
              <a:rPr lang="en-US" sz="1900" dirty="0" smtClean="0"/>
              <a:t>.</a:t>
            </a:r>
            <a:endParaRPr lang="ru-RU" sz="1900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827584" y="4653136"/>
            <a:ext cx="2232248" cy="1944216"/>
          </a:xfrm>
        </p:spPr>
        <p:txBody>
          <a:bodyPr>
            <a:normAutofit/>
          </a:bodyPr>
          <a:lstStyle>
            <a:extLst/>
          </a:lstStyle>
          <a:p>
            <a:pPr marL="0" indent="0" algn="ctr"/>
            <a:r>
              <a:rPr lang="en-US" sz="2000" b="1" i="1" dirty="0" smtClean="0"/>
              <a:t>David</a:t>
            </a:r>
            <a:r>
              <a:rPr lang="en-US" sz="2000" dirty="0" smtClean="0"/>
              <a:t> </a:t>
            </a:r>
            <a:r>
              <a:rPr lang="en-US" sz="2000" dirty="0" smtClean="0"/>
              <a:t>is a</a:t>
            </a:r>
            <a:r>
              <a:rPr lang="en-US" sz="2000" dirty="0" smtClean="0"/>
              <a:t> masterpiece of Renaissance sculpture created between 1501 and </a:t>
            </a:r>
            <a:r>
              <a:rPr lang="en-US" sz="2000" dirty="0" smtClean="0"/>
              <a:t>1504.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71600" y="188640"/>
            <a:ext cx="6912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Algerian" pitchFamily="82" charset="0"/>
              </a:rPr>
              <a:t>The most impressive works by </a:t>
            </a:r>
            <a:r>
              <a:rPr lang="en-US" sz="4200" dirty="0" err="1" smtClean="0">
                <a:latin typeface="Algerian" pitchFamily="82" charset="0"/>
              </a:rPr>
              <a:t>michelangelo</a:t>
            </a:r>
            <a:r>
              <a:rPr lang="en-US" sz="4200" dirty="0" smtClean="0">
                <a:latin typeface="Algerian" pitchFamily="82" charset="0"/>
              </a:rPr>
              <a:t> </a:t>
            </a:r>
            <a:r>
              <a:rPr lang="en-US" sz="4200" dirty="0" err="1" smtClean="0">
                <a:latin typeface="Algerian" pitchFamily="82" charset="0"/>
              </a:rPr>
              <a:t>buonarroti</a:t>
            </a:r>
            <a:endParaRPr lang="ru-RU" sz="4200" dirty="0"/>
          </a:p>
        </p:txBody>
      </p:sp>
      <p:pic>
        <p:nvPicPr>
          <p:cNvPr id="16" name="Рисунок 15" descr="225px-Michelangelos_David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t="12500" b="12500"/>
          <a:stretch>
            <a:fillRect/>
          </a:stretch>
        </p:blipFill>
        <p:spPr/>
      </p:pic>
      <p:pic>
        <p:nvPicPr>
          <p:cNvPr id="17" name="Рисунок 16" descr="Censo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356992"/>
            <a:ext cx="1008112" cy="252028"/>
          </a:xfrm>
          <a:prstGeom prst="rect">
            <a:avLst/>
          </a:prstGeom>
        </p:spPr>
      </p:pic>
      <p:pic>
        <p:nvPicPr>
          <p:cNvPr id="21" name="Рисунок 20" descr="скачанные файлы.jpg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/>
          <a:srcRect t="16423" b="16423"/>
          <a:stretch>
            <a:fillRect/>
          </a:stretch>
        </p:blipFill>
        <p:spPr/>
      </p:pic>
      <p:sp>
        <p:nvSpPr>
          <p:cNvPr id="22" name="TextBox 21"/>
          <p:cNvSpPr txBox="1"/>
          <p:nvPr/>
        </p:nvSpPr>
        <p:spPr>
          <a:xfrm>
            <a:off x="6084168" y="4653136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</a:t>
            </a:r>
            <a:r>
              <a:rPr lang="en-US" dirty="0" smtClean="0"/>
              <a:t> </a:t>
            </a:r>
            <a:r>
              <a:rPr lang="en-US" sz="2000" dirty="0" smtClean="0"/>
              <a:t>(c. 1513–1515) is a </a:t>
            </a:r>
            <a:r>
              <a:rPr lang="en-US" sz="2000" dirty="0" smtClean="0"/>
              <a:t>sculpture </a:t>
            </a:r>
            <a:r>
              <a:rPr lang="en-US" sz="2000" dirty="0" smtClean="0"/>
              <a:t>housed in the church of San </a:t>
            </a:r>
            <a:r>
              <a:rPr lang="en-US" sz="2000" dirty="0" err="1" smtClean="0"/>
              <a:t>Pietro</a:t>
            </a:r>
            <a:r>
              <a:rPr lang="en-US" sz="2000" dirty="0" smtClean="0"/>
              <a:t> in </a:t>
            </a:r>
            <a:r>
              <a:rPr lang="en-US" sz="2000" dirty="0" err="1" smtClean="0"/>
              <a:t>Vincoli</a:t>
            </a:r>
            <a:r>
              <a:rPr lang="en-US" sz="2000" dirty="0" smtClean="0"/>
              <a:t> in</a:t>
            </a:r>
            <a:r>
              <a:rPr lang="en-US" sz="2000" dirty="0" smtClean="0"/>
              <a:t> Rome.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4" name="Рисунок 23" descr="200px-Moses_San_Pietro_in_Vincoli.jpg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/>
          <a:srcRect t="16667" b="16667"/>
          <a:stretch>
            <a:fillRect/>
          </a:stretch>
        </p:blipFill>
        <p:spPr/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3131840" y="4876800"/>
            <a:ext cx="2880320" cy="1752600"/>
          </a:xfrm>
        </p:spPr>
        <p:txBody>
          <a:bodyPr/>
          <a:lstStyle>
            <a:extLst/>
          </a:lstStyle>
          <a:p>
            <a:pPr algn="ctr"/>
            <a:r>
              <a:rPr lang="en-US" sz="2600" dirty="0" smtClean="0"/>
              <a:t>Creation of Adam.</a:t>
            </a:r>
          </a:p>
          <a:p>
            <a:pPr algn="ctr"/>
            <a:r>
              <a:rPr lang="en-US" sz="2000" dirty="0" smtClean="0"/>
              <a:t>This </a:t>
            </a:r>
            <a:r>
              <a:rPr lang="en-US" sz="2000" dirty="0" smtClean="0"/>
              <a:t>is a fragment of fresco Sistine Chapel ceiling.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Algerian" pitchFamily="82" charset="0"/>
              </a:rPr>
              <a:t>Michelangelo created and pictures and here are some of them</a:t>
            </a:r>
            <a:r>
              <a:rPr lang="en-US" sz="3200" b="1" i="1" dirty="0" smtClean="0">
                <a:latin typeface="Algerian" pitchFamily="82" charset="0"/>
              </a:rPr>
              <a:t>.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20" name="Рисунок 19" descr="Tondo-Doni-Galleria-degli-Uffizi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170" r="12170"/>
          <a:stretch>
            <a:fillRect/>
          </a:stretch>
        </p:blipFill>
        <p:spPr>
          <a:xfrm>
            <a:off x="251520" y="1066800"/>
            <a:ext cx="2720280" cy="3657600"/>
          </a:xfrm>
        </p:spPr>
      </p:pic>
      <p:pic>
        <p:nvPicPr>
          <p:cNvPr id="27" name="Рисунок 26" descr="69880dffd7331ba0c5edca470796a6d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052736"/>
            <a:ext cx="2664296" cy="3672408"/>
          </a:xfrm>
          <a:prstGeom prst="rect">
            <a:avLst/>
          </a:prstGeom>
        </p:spPr>
      </p:pic>
      <p:pic>
        <p:nvPicPr>
          <p:cNvPr id="32" name="Рисунок 31" descr="Entombment_Michelangelo (1).jp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9250" r="9250"/>
          <a:stretch>
            <a:fillRect/>
          </a:stretch>
        </p:blipFill>
        <p:spPr/>
      </p:pic>
      <p:pic>
        <p:nvPicPr>
          <p:cNvPr id="36" name="Рисунок 35" descr="Censor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2852936"/>
            <a:ext cx="1152128" cy="288032"/>
          </a:xfrm>
          <a:prstGeom prst="rect">
            <a:avLst/>
          </a:prstGeom>
        </p:spPr>
      </p:pic>
      <p:sp>
        <p:nvSpPr>
          <p:cNvPr id="37" name="Рисунок 36"/>
          <p:cNvSpPr>
            <a:spLocks noGrp="1"/>
          </p:cNvSpPr>
          <p:nvPr>
            <p:ph type="pic" sz="quarter" idx="11"/>
          </p:nvPr>
        </p:nvSpPr>
        <p:spPr>
          <a:xfrm>
            <a:off x="3275856" y="1066800"/>
            <a:ext cx="2667744" cy="3657600"/>
          </a:xfrm>
        </p:spPr>
      </p:sp>
      <p:sp>
        <p:nvSpPr>
          <p:cNvPr id="39" name="TextBox 38"/>
          <p:cNvSpPr txBox="1"/>
          <p:nvPr/>
        </p:nvSpPr>
        <p:spPr>
          <a:xfrm>
            <a:off x="6228184" y="4919008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The </a:t>
            </a:r>
            <a:r>
              <a:rPr lang="en-US" sz="2400" b="1" i="1" dirty="0" smtClean="0"/>
              <a:t>Entombment</a:t>
            </a:r>
          </a:p>
          <a:p>
            <a:pPr algn="ctr"/>
            <a:r>
              <a:rPr lang="en-US" dirty="0" smtClean="0"/>
              <a:t>is an unfinished painting of the placing of the body of Jesus in the garden tomb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179512" y="4797152"/>
            <a:ext cx="2880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 </a:t>
            </a:r>
            <a:r>
              <a:rPr lang="en-US" b="1" dirty="0" err="1" smtClean="0"/>
              <a:t>Doni</a:t>
            </a:r>
            <a:r>
              <a:rPr lang="en-US" b="1" dirty="0" smtClean="0"/>
              <a:t> </a:t>
            </a:r>
            <a:r>
              <a:rPr lang="en-US" b="1" dirty="0" err="1" smtClean="0"/>
              <a:t>Tondo</a:t>
            </a:r>
            <a:r>
              <a:rPr lang="en-US" dirty="0" smtClean="0"/>
              <a:t> </a:t>
            </a:r>
            <a:r>
              <a:rPr lang="en-US" sz="1600" dirty="0" smtClean="0"/>
              <a:t>or </a:t>
            </a:r>
            <a:r>
              <a:rPr lang="en-US" sz="1600" i="1" dirty="0" err="1" smtClean="0"/>
              <a:t>Doni</a:t>
            </a:r>
            <a:r>
              <a:rPr lang="en-US" sz="1600" i="1" dirty="0" smtClean="0"/>
              <a:t> Madonna</a:t>
            </a:r>
            <a:r>
              <a:rPr lang="en-US" sz="1600" dirty="0" smtClean="0"/>
              <a:t>, sometimes called </a:t>
            </a:r>
            <a:r>
              <a:rPr lang="en-US" sz="1600" i="1" dirty="0" smtClean="0"/>
              <a:t>The Holy Family</a:t>
            </a:r>
            <a:r>
              <a:rPr lang="en-US" sz="1600" dirty="0" smtClean="0"/>
              <a:t>, is the only finished panel painting by the mature Michelangelo to survive.</a:t>
            </a:r>
            <a:endParaRPr lang="ru-RU" sz="16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nstallazione_florens_2012_crocifisso_michelangelo_01.JP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t="3010" b="3010"/>
          <a:stretch>
            <a:fillRect/>
          </a:stretch>
        </p:blipFill>
        <p:spPr/>
      </p:pic>
      <p:pic>
        <p:nvPicPr>
          <p:cNvPr id="10" name="Рисунок 9" descr="Censor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852936"/>
            <a:ext cx="1403648" cy="350912"/>
          </a:xfrm>
          <a:prstGeom prst="rect">
            <a:avLst/>
          </a:prstGeom>
        </p:spPr>
      </p:pic>
      <p:pic>
        <p:nvPicPr>
          <p:cNvPr id="12" name="Рисунок 11" descr="1024px-Campidoglio_Roma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2501" r="2501"/>
          <a:stretch>
            <a:fillRect/>
          </a:stretch>
        </p:blipFill>
        <p:spPr/>
      </p:pic>
      <p:pic>
        <p:nvPicPr>
          <p:cNvPr id="14" name="Рисунок 13" descr="1024px-Pitti_Tondo_(casting_in_Pushkin_museum)_by_shakko_01.jpg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/>
          <a:srcRect l="2630" r="2630"/>
          <a:stretch>
            <a:fillRect/>
          </a:stretch>
        </p:blipFill>
        <p:spPr/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phy.gif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444" r="12444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2339752" y="4077072"/>
            <a:ext cx="4383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lgerian" pitchFamily="82" charset="0"/>
              </a:rPr>
              <a:t>Thank you for watching!</a:t>
            </a:r>
            <a:endParaRPr lang="ru-RU" sz="44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496F23-32F7-471B-B68B-BE7725ADB6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121</Words>
  <Application>Microsoft Office PowerPoint</Application>
  <PresentationFormat>Экран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ClassicPhotoAlbum</vt:lpstr>
      <vt:lpstr>Michelangelo  Buonarroti</vt:lpstr>
      <vt:lpstr>Слайд 2</vt:lpstr>
      <vt:lpstr>Слайд 3</vt:lpstr>
      <vt:lpstr>St.Peter This sculpture was made in 1481 to complete the cathedral in Milan.</vt:lpstr>
      <vt:lpstr>Слайд 5</vt:lpstr>
      <vt:lpstr>Слайд 6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2015-01-25T11:14:51Z</dcterms:created>
  <dcterms:modified xsi:type="dcterms:W3CDTF">2015-01-25T12:34:58Z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