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69" r:id="rId2"/>
    <p:sldId id="262" r:id="rId3"/>
    <p:sldId id="362" r:id="rId4"/>
    <p:sldId id="384" r:id="rId5"/>
    <p:sldId id="385" r:id="rId6"/>
    <p:sldId id="291" r:id="rId7"/>
    <p:sldId id="311" r:id="rId8"/>
    <p:sldId id="341" r:id="rId9"/>
    <p:sldId id="365" r:id="rId10"/>
    <p:sldId id="355" r:id="rId11"/>
    <p:sldId id="405" r:id="rId12"/>
    <p:sldId id="373" r:id="rId13"/>
    <p:sldId id="260" r:id="rId14"/>
    <p:sldId id="274" r:id="rId15"/>
    <p:sldId id="277" r:id="rId16"/>
    <p:sldId id="279" r:id="rId17"/>
    <p:sldId id="280" r:id="rId18"/>
    <p:sldId id="416" r:id="rId19"/>
    <p:sldId id="419" r:id="rId20"/>
    <p:sldId id="393" r:id="rId21"/>
    <p:sldId id="417" r:id="rId22"/>
    <p:sldId id="420" r:id="rId23"/>
    <p:sldId id="418" r:id="rId24"/>
    <p:sldId id="421" r:id="rId25"/>
    <p:sldId id="423" r:id="rId26"/>
  </p:sldIdLst>
  <p:sldSz cx="9144000" cy="6858000" type="screen4x3"/>
  <p:notesSz cx="6858000" cy="9144000"/>
  <p:defaultTextStyle>
    <a:defPPr>
      <a:defRPr lang="en-CA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-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E08"/>
    <a:srgbClr val="914205"/>
    <a:srgbClr val="4E4E77"/>
    <a:srgbClr val="6B0D1C"/>
    <a:srgbClr val="1C137E"/>
    <a:srgbClr val="636363"/>
    <a:srgbClr val="205A70"/>
    <a:srgbClr val="871B00"/>
    <a:srgbClr val="1564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99" autoAdjust="0"/>
    <p:restoredTop sz="91057" autoAdjust="0"/>
  </p:normalViewPr>
  <p:slideViewPr>
    <p:cSldViewPr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83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1104FF9-2959-4FD6-9ECA-09AF95089E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514E0-FDB4-4702-9548-0A7D858E3F69}" type="slidenum">
              <a:rPr lang="en-CA">
                <a:latin typeface="Times New Roman" pitchFamily="-64" charset="0"/>
              </a:rPr>
              <a:pPr/>
              <a:t>10</a:t>
            </a:fld>
            <a:endParaRPr lang="en-CA">
              <a:latin typeface="Times New Roman" pitchFamily="-64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321A36-DC7F-40E8-AFA1-ABBBA2A65F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8DEA-0BA0-4098-9218-FD8A04824D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26E2A-54CD-4285-AA51-EE0E36C82C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B01A-2CE1-4FDF-91DA-2A7F2A8059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869-CD16-48AB-93A8-AB7DCAED03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123A8-93B3-45BF-85C9-C7793B7849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D2B1-D229-478A-B1C6-C9D13AEB15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7959-0072-4E31-AB51-8C580ACDF4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1136D-4C24-4E68-8F8C-89159E7E44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E04E-A974-43C1-9A45-25FECDB6B7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CC4E-5224-4FA4-8CF8-12BBD00C99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21D2E5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8196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BAC4122-A902-4413-B494-582F5B9D05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a/imgres?imgurl=http://www.dea.gov/photos/cocaine/cocaine.jpg&amp;imgrefurl=http://www.dea.gov/photo_library1.html&amp;h=1960&amp;w=3008&amp;sz=4578&amp;hl=en&amp;start=1&amp;tbnid=OoGwwnuWD1X9gM:&amp;tbnh=98&amp;tbnw=150&amp;prev=/images%3Fq%3Dcocaine%26gbv%3D2%26svnum%3D10%26hl%3Den%26sa%3D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a/imgres?imgurl=http://www.dea.gov/photos/cocaine/crack_cocaine4.jpg&amp;imgrefurl=http://www.dea.gov/photo_library1.html&amp;h=2592&amp;w=3872&amp;sz=2185&amp;hl=en&amp;start=2&amp;tbnid=mH3nXYut62Mc7M:&amp;tbnh=100&amp;tbnw=150&amp;prev=/images%3Fq%3Dcocaine%26gbv%3D2%26svnum%3D10%26hl%3Den%26sa%3D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www.lancs.ac.uk/postgrad/albelush/Pictorial%20Jigsaw%20Tasks/Bank%20Robbery%20Story/Bank%20Robbery%203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en.wikipedia.org/wiki/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www.higheredcenter.org/thisweek/images/drugs1.jpg&amp;imgrefurl=http://www.higheredcenter.org/drugs/&amp;h=254&amp;w=313&amp;sz=25&amp;hl=en&amp;start=8&amp;tbnid=P7y_Mx0k7lhy8M:&amp;tbnh=95&amp;tbnw=117&amp;prev=/images%3Fq%3Ddrugs%26gbv%3D2%26svnum%3D10%26hl%3Den" TargetMode="External"/><Relationship Id="rId13" Type="http://schemas.openxmlformats.org/officeDocument/2006/relationships/image" Target="../media/image47.jpeg"/><Relationship Id="rId18" Type="http://schemas.openxmlformats.org/officeDocument/2006/relationships/image" Target="../media/image50.jpeg"/><Relationship Id="rId26" Type="http://schemas.openxmlformats.org/officeDocument/2006/relationships/image" Target="../media/image54.jpeg"/><Relationship Id="rId3" Type="http://schemas.openxmlformats.org/officeDocument/2006/relationships/hyperlink" Target="http://images.google.ca/imgres?imgurl=http://www.talktofrank.com/uploadedImages/Drugs/LARGE%20PHOTOS_ALCOHOL.jpg&amp;imgrefurl=http://usmlemd.wordpress.com/tag/alcohol/&amp;h=468&amp;w=701&amp;sz=56&amp;hl=en&amp;start=2&amp;tbnid=-p7794i5FlaehM:&amp;tbnh=93&amp;tbnw=140&amp;prev=/images%3Fq%3Dalcohol%26gbv%3D2%26svnum%3D10%26hl%3Den" TargetMode="External"/><Relationship Id="rId21" Type="http://schemas.openxmlformats.org/officeDocument/2006/relationships/hyperlink" Target="http://images.google.ca/imgres?imgurl=http://www.familyfirst.org.nz/files/images/marijuana.jpg&amp;imgrefurl=http://www.familyfirst.org.nz/index.cfm/Media_Centre/Recent_News&amp;h=472&amp;w=428&amp;sz=81&amp;hl=en&amp;start=5&amp;tbnid=aB75p55IWvZUBM:&amp;tbnh=129&amp;tbnw=117&amp;prev=/images%3Fq%3Dmarijuana%26gbv%3D2%26svnum%3D10%26hl%3Den" TargetMode="External"/><Relationship Id="rId34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hyperlink" Target="http://images.google.ca/imgres?imgurl=http://www.leaderlounge.com/wp-content/uploads/2007/05/alcohol.jpg&amp;imgrefurl=http://www.leaderlounge.com/index.php%3Fpaged%3D2&amp;h=600&amp;w=666&amp;sz=154&amp;hl=en&amp;start=9&amp;tbnid=cWt1uTaSzRX-VM:&amp;tbnh=124&amp;tbnw=138&amp;prev=/images%3Fq%3Dalcohol%26gbv%3D2%26svnum%3D10%26hl%3Den" TargetMode="External"/><Relationship Id="rId17" Type="http://schemas.openxmlformats.org/officeDocument/2006/relationships/hyperlink" Target="http://images.google.ca/imgres?imgurl=http://static.howstuffworks.com/gif/alcohol-intro.jpg&amp;imgrefurl=http://recipes.howstuffworks.com/alcohol.htm&amp;h=245&amp;w=335&amp;sz=17&amp;hl=en&amp;start=7&amp;tbnid=u0VyfiTtUqW-cM:&amp;tbnh=87&amp;tbnw=119&amp;prev=/images%3Fq%3Dalcohol%26gbv%3D2%26svnum%3D10%26hl%3Den" TargetMode="External"/><Relationship Id="rId25" Type="http://schemas.openxmlformats.org/officeDocument/2006/relationships/hyperlink" Target="http://images.google.ca/imgres?imgurl=http://www.dkimages.com/discover/previews/974/90010200.JPG&amp;imgrefurl=http://www.dkimages.com/discover/Home/Health-and-Beauty/Drugs-and-Medicines/Addictive-Substances/Tobacco/Cigarettes/Cigarettes-04.html&amp;h=512&amp;w=744&amp;sz=32&amp;hl=en&amp;start=1&amp;tbnid=l5GYN_9Iv6VOWM:&amp;tbnh=97&amp;tbnw=141&amp;prev=/images%3Fq%3Dcigarettes%26gbv%3D2%26svnum%3D10%26hl%3Den%26sa%3DX" TargetMode="External"/><Relationship Id="rId33" Type="http://schemas.openxmlformats.org/officeDocument/2006/relationships/hyperlink" Target="http://images.google.ca/imgres?imgurl=http://www.talktofrank.com/uploadedImages/Drugs/LARGE%20PHOTOS_CHRYSTAL%20METHS.jpg&amp;imgrefurl=http://www.talktofrank.com/drugs.aspx%3Fid%3D178&amp;h=468&amp;w=701&amp;sz=78&amp;hl=en&amp;start=1&amp;tbnid=gIY79EGCEZvqaM:&amp;tbnh=93&amp;tbnw=140&amp;prev=/images%3Fq%3Dcrystal%2Bmeth%26gbv%3D2%26svnum%3D10%26hl%3Den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9.jpeg"/><Relationship Id="rId20" Type="http://schemas.openxmlformats.org/officeDocument/2006/relationships/image" Target="../media/image51.jpeg"/><Relationship Id="rId29" Type="http://schemas.openxmlformats.org/officeDocument/2006/relationships/hyperlink" Target="http://images.google.ca/imgres?imgurl=http://www.theage.com.au/ffximage/2006/10/13/knICE_wideweb__470x370,0.jpg&amp;imgrefurl=http://www.theage.com.au/articles/2006/10/13/1160246328474.html&amp;h=370&amp;w=470&amp;sz=18&amp;hl=en&amp;start=4&amp;tbnid=IhF4JaGM40AZ-M:&amp;tbnh=102&amp;tbnw=129&amp;prev=/images%3Fq%3Dcrystal%2Bmeth%26gbv%3D2%26svnum%3D10%26hl%3D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a/imgres?imgurl=http://rcrawford79.files.wordpress.com/2007/03/prescription-drugs.jpg&amp;imgrefurl=http://rcrawford79.wordpress.com/2007/03/27/is-tv-saturated-with-drug-commericals/&amp;h=573&amp;w=837&amp;sz=297&amp;hl=en&amp;start=2&amp;tbnid=v9XhweY17I9VrM:&amp;tbnh=99&amp;tbnw=144&amp;prev=/images%3Fq%3Ddrugs%26gbv%3D2%26svnum%3D10%26hl%3Den" TargetMode="External"/><Relationship Id="rId11" Type="http://schemas.openxmlformats.org/officeDocument/2006/relationships/image" Target="../media/image46.jpeg"/><Relationship Id="rId24" Type="http://schemas.openxmlformats.org/officeDocument/2006/relationships/image" Target="../media/image53.jpeg"/><Relationship Id="rId32" Type="http://schemas.openxmlformats.org/officeDocument/2006/relationships/image" Target="../media/image57.jpeg"/><Relationship Id="rId5" Type="http://schemas.openxmlformats.org/officeDocument/2006/relationships/image" Target="../media/image43.jpeg"/><Relationship Id="rId15" Type="http://schemas.openxmlformats.org/officeDocument/2006/relationships/image" Target="../media/image48.jpeg"/><Relationship Id="rId23" Type="http://schemas.openxmlformats.org/officeDocument/2006/relationships/hyperlink" Target="http://images.google.ca/imgres?imgurl=http://www1.istockphoto.com/file_thumbview_approve/2294818/2/istockphoto_2294818_marijuana_neon.jpg&amp;imgrefurl=http://www.istockphoto.com/file_closeup/when/nighttime/2294818_marijuana_neon.php%3Fid%3D2294818&amp;h=337&amp;w=380&amp;sz=36&amp;hl=en&amp;start=17&amp;tbnid=0HkrEI-TiuH_GM:&amp;tbnh=109&amp;tbnw=123&amp;prev=/images%3Fq%3Dmarijuana%26gbv%3D2%26svnum%3D10%26hl%3Den" TargetMode="External"/><Relationship Id="rId28" Type="http://schemas.openxmlformats.org/officeDocument/2006/relationships/image" Target="../media/image55.jpeg"/><Relationship Id="rId10" Type="http://schemas.openxmlformats.org/officeDocument/2006/relationships/hyperlink" Target="http://images.google.ca/imgres?imgurl=http://www.villageeap.com/employer-resources/images/alcohol-free.jpg&amp;imgrefurl=http://www.villageeap.com/employer-resources/additional_resources/substance-abuse3.html&amp;h=325&amp;w=325&amp;sz=12&amp;hl=en&amp;start=1&amp;tbnid=IT5aqzUvSJQHLM:&amp;tbnh=118&amp;tbnw=118&amp;prev=/images%3Fq%3Dalcohol%26gbv%3D2%26svnum%3D10%26hl%3Den" TargetMode="External"/><Relationship Id="rId19" Type="http://schemas.openxmlformats.org/officeDocument/2006/relationships/hyperlink" Target="http://images.google.ca/imgres?imgurl=http://static.howstuffworks.com/gif/marijuana-leaf.jpg&amp;imgrefurl=http://health.howstuffworks.com/marijuana1.htm&amp;h=401&amp;w=400&amp;sz=55&amp;hl=en&amp;start=1&amp;tbnid=EsZxq44InOJwhM:&amp;tbnh=124&amp;tbnw=124&amp;prev=/images%3Fq%3Dmarijuana%26gbv%3D2%26svnum%3D10%26hl%3Den" TargetMode="External"/><Relationship Id="rId31" Type="http://schemas.openxmlformats.org/officeDocument/2006/relationships/hyperlink" Target="http://images.google.ca/imgres?imgurl=http://lang.presstelegram.com/Meth_Menace/images/05015-User-2-STC.jpg&amp;imgrefurl=http://lang.presstelegram.com/Meth_Menace/index.html&amp;h=330&amp;w=300&amp;sz=14&amp;hl=en&amp;start=6&amp;tbnid=uTUVI7KLBKsbNM:&amp;tbnh=119&amp;tbnw=108&amp;prev=/images%3Fq%3Dcrystal%2Bmeth%26gbv%3D2%26svnum%3D10%26hl%3Den" TargetMode="External"/><Relationship Id="rId4" Type="http://schemas.openxmlformats.org/officeDocument/2006/relationships/hyperlink" Target="http://images.google.ca/imgres?imgurl=http://www.buckeyeinstitute.org/uploaded_images/Prescription%20Drugs.jpg&amp;imgrefurl=http://www.buckeyeinstitute.org/article/935&amp;h=848&amp;w=566&amp;sz=559&amp;hl=en&amp;start=7&amp;tbnid=YaTYHKU8V3RK8M:&amp;tbnh=145&amp;tbnw=97&amp;prev=/images%3Fq%3Ddrugs%26gbv%3D2%26svnum%3D10%26hl%3Den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://images.google.ca/imgres?imgurl=http://www.grainprocessing.com/images/Beverage%20Alcohol%20Collage.jpg&amp;imgrefurl=http://www.grainprocessing.com/alcohol/alcinfo.html&amp;h=999&amp;w=1672&amp;sz=199&amp;hl=en&amp;start=4&amp;tbnid=v-BXhT2zwCsU_M:&amp;tbnh=90&amp;tbnw=150&amp;prev=/images%3Fq%3Dalcohol%26gbv%3D2%26svnum%3D10%26hl%3Den" TargetMode="External"/><Relationship Id="rId22" Type="http://schemas.openxmlformats.org/officeDocument/2006/relationships/image" Target="../media/image52.jpeg"/><Relationship Id="rId27" Type="http://schemas.openxmlformats.org/officeDocument/2006/relationships/hyperlink" Target="http://images.google.ca/imgres?imgurl=http://reginanuzzo.com/wp-content/cigarettes.jpg&amp;imgrefurl=http://reginanuzzo.com/%3Fcat%3D7&amp;h=333&amp;w=500&amp;sz=63&amp;hl=en&amp;start=3&amp;tbnid=tRpk2TJXucJbVM:&amp;tbnh=87&amp;tbnw=130&amp;prev=/images%3Fq%3Dcigarettes%26gbv%3D2%26svnum%3D10%26hl%3Den%26sa%3DX" TargetMode="External"/><Relationship Id="rId30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ecc.org/video/wpe7_concord.gif" TargetMode="External"/><Relationship Id="rId3" Type="http://schemas.openxmlformats.org/officeDocument/2006/relationships/image" Target="../media/image59.wmf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png"/><Relationship Id="rId7" Type="http://schemas.openxmlformats.org/officeDocument/2006/relationships/hyperlink" Target="http://www1.istockphoto.com/file_thumbview_approve/2477316/2/istockphoto_2477316_classroom_boredom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1.jpeg"/><Relationship Id="rId4" Type="http://schemas.openxmlformats.org/officeDocument/2006/relationships/hyperlink" Target="http://www.uncg.edu/ses/courses/compton/Gallery/images/curious%20george.jpg" TargetMode="External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www.prearrangementsandiego.com/images/funeral_pre-arrangements.jpg&amp;imgrefurl=http://www.prearrangementsandiego.com/&amp;h=243&amp;w=200&amp;sz=21&amp;hl=en&amp;start=6&amp;tbnid=RA0-evFpC6iBtM:&amp;tbnh=110&amp;tbnw=91&amp;prev=/images%3Fq%3Demotional%2Bpressures%26gbv%3D2%26svnum%3D10%26hl%3Den" TargetMode="External"/><Relationship Id="rId13" Type="http://schemas.openxmlformats.org/officeDocument/2006/relationships/image" Target="../media/image77.jpeg"/><Relationship Id="rId3" Type="http://schemas.openxmlformats.org/officeDocument/2006/relationships/hyperlink" Target="http://images.google.ca/imgres?imgurl=http://www.evc.org/programs/TD_web_projects/westside_amy_2003_1/teen_times/peerpressure/images/16_peer_pressure_smoking.gif&amp;imgrefurl=http://www.evc.org/programs/TD_web_projects/westside_amy_2003_1/teen_times/peerpressure/webpages/peerpressure.html&amp;h=330&amp;w=330&amp;sz=15&amp;hl=en&amp;start=1&amp;um=1&amp;tbnid=Gfp5EURi3_r4cM:&amp;tbnh=119&amp;tbnw=119&amp;prev=/images%3Fq%3Dpeer%2Bpressure%26svnum%3D10%26um%3D1%26hl%3Den" TargetMode="External"/><Relationship Id="rId7" Type="http://schemas.openxmlformats.org/officeDocument/2006/relationships/image" Target="../media/image74.jpeg"/><Relationship Id="rId12" Type="http://schemas.openxmlformats.org/officeDocument/2006/relationships/hyperlink" Target="http://images.google.ca/imgres?imgurl=http://www.nfb.ca/web428x321/Films/19677/19677_1.jpg&amp;imgrefurl=http://www.nfb.ca/collection/films/fiche/%3Fid%3D18000&amp;h=268&amp;w=379&amp;sz=29&amp;hl=en&amp;start=2&amp;tbnid=WPceReKLecDc-M:&amp;tbnh=87&amp;tbnw=123&amp;prev=/images%3Fq%3Demotional%2Bpressures%26gbv%3D2%26svnum%3D10%26hl%3Den" TargetMode="External"/><Relationship Id="rId17" Type="http://schemas.openxmlformats.org/officeDocument/2006/relationships/image" Target="../media/image79.jpeg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images.google.ca/imgres?imgurl=http://www.emory.edu/OXFORD/CampusLife/Departments/Counseling/DistressGuide/images/120_2091_000.JPG&amp;imgrefurl=http://www.emory.edu/OXFORD/CampusLife/Departments/Counseling/DistressGuide/distressguide1.htm&amp;h=348&amp;w=324&amp;sz=18&amp;hl=en&amp;start=26&amp;tbnid=q4cnKWKaRGSrUM:&amp;tbnh=120&amp;tbnw=112&amp;prev=/images%3Fq%3Demotional%2Bpressures%26start%3D18%26gbv%3D2%26ndsp%3D18%26svnum%3D10%26hl%3Den%26sa%3D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6.jpeg"/><Relationship Id="rId5" Type="http://schemas.openxmlformats.org/officeDocument/2006/relationships/hyperlink" Target="http://images.google.ca/imgres?imgurl=http://www.cincinnatichildrens.org/NR/rdonlyres/E1182E07-8511-4B6B-B866-0026F308E1F4/0/teens.jpg&amp;imgrefurl=http://www.cincinnatichildrens.org/health/yh/archives/2005/spring/peer-pressure.htm&amp;h=300&amp;w=300&amp;sz=16&amp;hl=en&amp;start=9&amp;um=1&amp;tbnid=NWAzzvXmszNDeM:&amp;tbnh=116&amp;tbnw=116&amp;prev=/images%3Fq%3Dpeer%2Bpressure%26svnum%3D10%26um%3D1%26hl%3Den" TargetMode="External"/><Relationship Id="rId15" Type="http://schemas.openxmlformats.org/officeDocument/2006/relationships/image" Target="../media/image78.jpeg"/><Relationship Id="rId10" Type="http://schemas.openxmlformats.org/officeDocument/2006/relationships/hyperlink" Target="http://images.google.ca/imgres?imgurl=http://www.ahpeducationalconsulting.com/images/emotional.jpg&amp;imgrefurl=http://www.ahpeducationalconsulting.com/emotional.html&amp;h=533&amp;w=394&amp;sz=20&amp;hl=en&amp;start=12&amp;tbnid=rdbIQelRVy7a6M:&amp;tbnh=132&amp;tbnw=98&amp;prev=/images%3Fq%3Demotional%2Bpressures%26gbv%3D2%26svnum%3D10%26hl%3Den" TargetMode="External"/><Relationship Id="rId4" Type="http://schemas.openxmlformats.org/officeDocument/2006/relationships/image" Target="../media/image72.jpeg"/><Relationship Id="rId9" Type="http://schemas.openxmlformats.org/officeDocument/2006/relationships/image" Target="../media/image75.jpeg"/><Relationship Id="rId14" Type="http://schemas.openxmlformats.org/officeDocument/2006/relationships/hyperlink" Target="http://images.google.ca/imgres?imgurl=http://1stholistic.com/images/Jesus/hol_pa2.jpg&amp;imgrefurl=http://www.1stholistic.com/Prayer/A2004/hol_passion-medical.htm&amp;h=144&amp;w=213&amp;sz=4&amp;hl=en&amp;start=9&amp;tbnid=eezbGAcvovEGKM:&amp;tbnh=72&amp;tbnw=106&amp;prev=/images%3Fq%3Demotional%2Bpressures%26gbv%3D2%26svnum%3D10%26hl%3De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hyperlink" Target="http://images.google.ca/imgres?imgurl=http://www.balloonbrites.com/images/home_balloons.jpg&amp;imgrefurl=http://www.balloonbrites.com/buy.html&amp;h=292&amp;w=365&amp;sz=18&amp;hl=en&amp;start=17&amp;tbnid=DFdvymcHSwdOnM:&amp;tbnh=97&amp;tbnw=121&amp;prev=/images%3Fq%3Dballoons%26gbv%3D2%26svnum%3D10%26hl%3Den" TargetMode="External"/><Relationship Id="rId3" Type="http://schemas.openxmlformats.org/officeDocument/2006/relationships/image" Target="../media/image80.png"/><Relationship Id="rId7" Type="http://schemas.openxmlformats.org/officeDocument/2006/relationships/hyperlink" Target="http://www.village-hotels.co.uk/images/content/PlanAnEvent/celebrations/parties.jpg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hyperlink" Target="http://images.google.ca/imgres?imgurl=http://weblogs.baltimoresun.com/entertainment/dining/reviews/blog/balloons.jpg&amp;imgrefurl=http://weblogs.baltimoresun.com/entertainment/dining/reviews/blog/2007/09/&amp;h=600&amp;w=800&amp;sz=53&amp;hl=en&amp;start=7&amp;tbnid=cKrTd7Dbd35leM:&amp;tbnh=107&amp;tbnw=143&amp;prev=/images%3Fq%3Dballoons%26gbv%3D2%26svnum%3D10%26hl%3Den" TargetMode="External"/><Relationship Id="rId5" Type="http://schemas.openxmlformats.org/officeDocument/2006/relationships/image" Target="../media/image81.jpeg"/><Relationship Id="rId15" Type="http://schemas.openxmlformats.org/officeDocument/2006/relationships/hyperlink" Target="http://images.google.ca/imgres?imgurl=http://www.johnbohannon.org/NewFiles/rave.jpg&amp;imgrefurl=http://www.johnbohannon.org/journalism/articles.html&amp;h=200&amp;w=300&amp;sz=29&amp;hl=en&amp;start=13&amp;tbnid=VovUmR0DuIsmmM:&amp;tbnh=77&amp;tbnw=116&amp;prev=/images%3Fq%3Ddrug%2Bparties%26gbv%3D2%26svnum%3D10%26hl%3Den" TargetMode="External"/><Relationship Id="rId10" Type="http://schemas.openxmlformats.org/officeDocument/2006/relationships/image" Target="../media/image84.jpeg"/><Relationship Id="rId4" Type="http://schemas.openxmlformats.org/officeDocument/2006/relationships/hyperlink" Target="http://www.josetaboada.com/fotos/fotosmiami/parties-germans.JPG" TargetMode="External"/><Relationship Id="rId9" Type="http://schemas.openxmlformats.org/officeDocument/2006/relationships/hyperlink" Target="http://www.10spot.ca/Images/group-private-parties.jpg" TargetMode="External"/><Relationship Id="rId1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a/imgres?imgurl=http://images.jupiterimages.com/common/detail/77/49/22594977.jpg&amp;imgrefurl=http://www.jupiterimages.com/itemDetail.aspx%3FitemID%3D22594977&amp;h=250&amp;w=166&amp;sz=10&amp;hl=en&amp;start=7&amp;tbnid=r_RANXmK0_hEoM:&amp;tbnh=111&amp;tbnw=74&amp;prev=/images%3Fq%3Dpeer%2Bpressure%26gbv%3D2%26svnum%3D10%26hl%3Den" TargetMode="External"/><Relationship Id="rId13" Type="http://schemas.openxmlformats.org/officeDocument/2006/relationships/image" Target="../media/image94.jpeg"/><Relationship Id="rId3" Type="http://schemas.openxmlformats.org/officeDocument/2006/relationships/image" Target="../media/image88.png"/><Relationship Id="rId7" Type="http://schemas.openxmlformats.org/officeDocument/2006/relationships/image" Target="../media/image91.jpeg"/><Relationship Id="rId12" Type="http://schemas.openxmlformats.org/officeDocument/2006/relationships/hyperlink" Target="http://images.google.ca/imgres?imgurl=http://www.drugstats.org/tt/v3i3/peerpress.gif&amp;imgrefurl=http://www.drugstats.org/tt/v3i3/peerpress.html&amp;h=330&amp;w=248&amp;sz=15&amp;hl=en&amp;start=9&amp;tbnid=pPtMr9fo-8XFeM:&amp;tbnh=119&amp;tbnw=89&amp;prev=/images%3Fq%3Dpeer%2Bpressure%26gbv%3D2%26svnum%3D10%26hl%3D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a/imgres?imgurl=http://images.jupiterimages.com/common/detail/52/48/22594852.jpg&amp;imgrefurl=http://www.jupiterimages.com/itemDetail.aspx%3FitemID%3D22594852&amp;h=161&amp;w=250&amp;sz=9&amp;hl=en&amp;start=6&amp;tbnid=A3mb53ApiCphjM:&amp;tbnh=71&amp;tbnw=111&amp;prev=/images%3Fq%3Dpeer%2Bpressure%26gbv%3D2%26svnum%3D10%26hl%3Den" TargetMode="External"/><Relationship Id="rId11" Type="http://schemas.openxmlformats.org/officeDocument/2006/relationships/image" Target="../media/image93.jpeg"/><Relationship Id="rId5" Type="http://schemas.openxmlformats.org/officeDocument/2006/relationships/image" Target="../media/image90.png"/><Relationship Id="rId10" Type="http://schemas.openxmlformats.org/officeDocument/2006/relationships/hyperlink" Target="http://images.google.ca/imgres?imgurl=http://www.fitnessforlife.org/images/98242_E2927.jpg&amp;imgrefurl=http://www.fitnessforlife.org/HighSchool/student/17/2/&amp;h=398&amp;w=400&amp;sz=86&amp;hl=en&amp;start=10&amp;tbnid=7Pfg0HGIw_-_UM:&amp;tbnh=123&amp;tbnw=124&amp;prev=/images%3Fq%3Dpeer%2Bpressure%26gbv%3D2%26svnum%3D10%26hl%3Den" TargetMode="External"/><Relationship Id="rId4" Type="http://schemas.openxmlformats.org/officeDocument/2006/relationships/image" Target="../media/image89.jpeg"/><Relationship Id="rId9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google.ca/imgres?imgurl=http://www.painfullyobvious.com/images/stimulants_image1.jpg&amp;imgrefurl=http://www.painfullyobvious.com/stimulants_1.asp&amp;h=160&amp;w=200&amp;sz=8&amp;hl=en&amp;start=2&amp;tbnid=u_Fga0INsvQoYM:&amp;tbnh=83&amp;tbnw=104&amp;prev=/images%3Fq%3Dstimulants%26gbv%3D2%26svnum%3D10%26hl%3Den%26sa%3DG" TargetMode="External"/><Relationship Id="rId7" Type="http://schemas.openxmlformats.org/officeDocument/2006/relationships/hyperlink" Target="http://images.google.ca/imgres?imgurl=http://schools.netguide.co.nz/remueratwenty/images/stimulants/FD00449_2.jpg&amp;imgrefurl=http://schools.netguide.co.nz/remueratwenty/page4.htm&amp;h=203&amp;w=180&amp;sz=6&amp;hl=en&amp;start=16&amp;tbnid=aFV_lJmj94R65M:&amp;tbnh=105&amp;tbnw=93&amp;prev=/images%3Fq%3Dstimulants%26gbv%3D2%26svnum%3D10%26hl%3Den%26sa%3DG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images.google.ca/imgres?imgurl=http://www.cigarettes-smoke.net/_image/lm_filter.gif&amp;imgrefurl=http://www.cigarettes-smoke.net/&amp;h=215&amp;w=200&amp;sz=14&amp;hl=en&amp;start=5&amp;tbnid=Hv14ApACuyhO1M:&amp;tbnh=106&amp;tbnw=99&amp;prev=/images%3Fq%3Dcigarettes%26gbv%3D2%26svnum%3D10%26hl%3Den%26sa%3DX" TargetMode="External"/><Relationship Id="rId5" Type="http://schemas.openxmlformats.org/officeDocument/2006/relationships/hyperlink" Target="http://images.google.ca/imgres?imgurl=http://www.drugs.indiana.edu/graphics/photographs/stimul2.jpg&amp;imgrefurl=http://www.drugs.indiana.edu/resources/druginfo/drugpics.html&amp;h=250&amp;w=193&amp;sz=8&amp;hl=en&amp;start=3&amp;tbnid=tkzHb_ICAT2BHM:&amp;tbnh=111&amp;tbnw=86&amp;prev=/images%3Fq%3Dstimulants%26gbv%3D2%26svnum%3D10%26hl%3Den%26sa%3D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images.google.ca/imgres?imgurl=http://library.thinkquest.org/6008/imageUI0.JPG&amp;imgrefurl=http://library.thinkquest.org/6008/Stimulants.htm&amp;h=478&amp;w=247&amp;sz=45&amp;hl=en&amp;start=22&amp;tbnid=N2lC0RyZGjBwEM:&amp;tbnh=129&amp;tbnw=67&amp;prev=/images%3Fq%3Dstimulants%26start%3D18%26gbv%3D2%26ndsp%3D18%26svnum%3D10%26hl%3Den%26sa%3D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images.google.ca/imgres?imgurl=http://www.permaculture.com/alcohol/images/acbglogo.gif&amp;imgrefurl=http://www.permaculture.com/alcohol/index.shtml&amp;h=285&amp;w=280&amp;sz=33&amp;hl=en&amp;start=13&amp;tbnid=Vq8clPP8d7_NeM:&amp;tbnh=115&amp;tbnw=113&amp;prev=/images%3Fq%3Dalcohol%26gbv%3D2%26svnum%3D10%26hl%3Den" TargetMode="External"/><Relationship Id="rId3" Type="http://schemas.openxmlformats.org/officeDocument/2006/relationships/hyperlink" Target="http://www.painfullyobvious.com/images/depressants_image1.jpg" TargetMode="External"/><Relationship Id="rId7" Type="http://schemas.openxmlformats.org/officeDocument/2006/relationships/hyperlink" Target="http://images.google.ca/imgres?imgurl=http://static.howstuffworks.com/gif/alcohol-intro.jpg&amp;imgrefurl=http://home.howstuffworks.com/alcohol.htm&amp;h=245&amp;w=335&amp;sz=17&amp;hl=en&amp;start=2&amp;tbnid=u0VyfiTtUqW8cM:&amp;tbnh=87&amp;tbnw=119&amp;prev=/images%3Fq%3Dalcohol%26gbv%3D2%26svnum%3D10%26hl%3Den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images.google.ca/imgres?imgurl=http://www.friends-of-indonesia.org.uk/Files/alcohol.jpg&amp;imgrefurl=http://donowidiatmoko.wordpress.com/&amp;h=251&amp;w=249&amp;sz=20&amp;hl=en&amp;start=11&amp;tbnid=iWoBsfc3dGwIgM:&amp;tbnh=111&amp;tbnw=110&amp;prev=/images%3Fq%3Dalcohol%26gbv%3D2%26svnum%3D10%26hl%3Den" TargetMode="External"/><Relationship Id="rId5" Type="http://schemas.openxmlformats.org/officeDocument/2006/relationships/hyperlink" Target="http://images.google.ca/imgres?imgurl=http://www.nature.com/news/2004/041018/images/depressants.jpg&amp;imgrefurl=http://www.nature.com/news/2004/041018/full/041018-2.html&amp;h=180&amp;w=180&amp;sz=29&amp;hl=en&amp;start=14&amp;tbnid=nfh3EkzmQ8DmzM:&amp;tbnh=101&amp;tbnw=101&amp;prev=/images%3Fq%3Ddepressants%26gbv%3D2%26svnum%3D10%26hl%3Den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google.ca/imgres?imgurl=http://www.domicilium.com/iomalcoholadvisoryservice/alcopops1.jpg&amp;imgrefurl=http://www.domicilium.com/iomalcoholadvisoryservice/alcohol%20facts.htm&amp;h=243&amp;w=270&amp;sz=20&amp;hl=en&amp;start=1&amp;tbnid=pp_jeaFWfuiZWM:&amp;tbnh=102&amp;tbnw=113&amp;prev=/images%3Fq%3Dalcohol%26gbv%3D2%26svnum%3D10%26hl%3Den" TargetMode="External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wellesley.edu/Chemistry/Chem101/hallucinogens/prog2.jpg" TargetMode="External"/><Relationship Id="rId7" Type="http://schemas.openxmlformats.org/officeDocument/2006/relationships/hyperlink" Target="http://images.google.ca/imgres?imgurl=http://www.sgeier.net/fractals/thumbs/And_this_is_your_Brain_on_Drugs_s.jpg&amp;imgrefurl=http://www.sgeier.net/fractals/indexe.php&amp;h=200&amp;w=250&amp;sz=12&amp;hl=en&amp;start=14&amp;tbnid=rbPmQqt5S5-oFM:&amp;tbnh=89&amp;tbnw=111&amp;prev=/images%3Fq%3Dhallucinogens%26gbv%3D2%26svnum%3D10%26hl%3Den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images.google.ca/imgres?imgurl=http://www.bbc.co.uk/schools/gcsebitesize/img/biecstasy.jpg&amp;imgrefurl=http://www.bbc.co.uk/schools/gcsebitesize/biology/humansasorganisms/maintaininghealthrev10.shtml&amp;h=68&amp;w=74&amp;sz=3&amp;hl=en&amp;start=5&amp;um=1&amp;tbnid=eCJre5UInacY9M:&amp;tbnh=65&amp;tbnw=71&amp;prev=/images%3Fq%3Dexamples%2Bof%2Bhallucinogens%26gbv%3D2%26svnum%3D10%26um%3D1%26hl%3Den%26sa%3DN" TargetMode="External"/><Relationship Id="rId5" Type="http://schemas.openxmlformats.org/officeDocument/2006/relationships/hyperlink" Target="http://images.google.ca/imgres?imgurl=http://www.cyh.com/HealthTopics/library/drugs15.jpg&amp;imgrefurl=http://www.cyh.com/HealthTopics/HealthTopicDetailsKids.aspx%3Fp%3D335%26np%3D289%26id%3D1559&amp;h=172&amp;w=230&amp;sz=7&amp;hl=en&amp;start=8&amp;tbnid=eM_dZNh38LWOaM:&amp;tbnh=81&amp;tbnw=108&amp;prev=/images%3Fq%3Dhallucinogens%26gbv%3D2%26svnum%3D10%26hl%3Den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images.google.ca/imgres?imgurl=http://www.virtual-party.org/en/images/resourceSheet_OtherDrugs.gif&amp;imgrefurl=http://www.virtual-party.org/en/hallucinogen5652.html&amp;h=75&amp;w=75&amp;sz=2&amp;hl=en&amp;start=2&amp;um=1&amp;tbnid=vCvomr6gaYyAnM:&amp;tbnh=71&amp;tbnw=71&amp;prev=/images%3Fq%3Dexamples%2Bof%2Bhallucinogens%26gbv%3D2%26svnum%3D10%26um%3D1%26hl%3Den%26sa%3D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hyyat.com/data/media/465/_cannabis-canabis-marijuana.jpg&amp;imgrefurl=http://www.hyyat.com/details.php%3Fimage_id%3D18828%26sessionid%3D5c36d95b37cc621b22335d4dcebb8463&amp;h=819&amp;w=1024&amp;sz=86&amp;hl=en&amp;start=1&amp;um=1&amp;tbnid=pz5rMRw3UN6D5M:&amp;tbnh=120&amp;tbnw=150&amp;prev=/images%3Fq%3Dmarijuana%26svnum%3D10%26um%3D1%26hl%3Den%26sa%3D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images.google.ca/imgres?imgurl=http://www.drugs-forum.co.uk/marijuana.jpg&amp;imgrefurl=http://www.drugs-forum.co.uk/marijuana.html&amp;h=485&amp;w=400&amp;sz=14&amp;hl=en&amp;start=12&amp;um=1&amp;tbnid=wClCPXAJ0qkjtM:&amp;tbnh=129&amp;tbnw=106&amp;prev=/images%3Fq%3Dmarijuana%26svnum%3D10%26um%3D1%26hl%3Den%26sa%3DN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 </a:t>
            </a:r>
          </a:p>
        </p:txBody>
      </p:sp>
      <p:pic>
        <p:nvPicPr>
          <p:cNvPr id="10243" name="Picture 5" descr="http://www.nicholsoncartoons.com.au/cartoons/new/2004-03-30%20Drug%20busts%20in%20military%20200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9291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/>
            <a:endParaRPr lang="en-US" sz="5400" b="1" smtClean="0">
              <a:latin typeface="Showcard Gothic" pitchFamily="8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724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CC"/>
                </a:solidFill>
                <a:latin typeface="Comic Sans MS" pitchFamily="-64" charset="0"/>
              </a:rPr>
              <a:t>Effects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Feeling of sadness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Anxiety, Depression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Memory Difficulties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Paranoia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Nervousness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Insomnia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Drug cravings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Increased touch of sense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Suppresses need to eat or sleep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Moist skin or dry mouth</a:t>
            </a:r>
          </a:p>
        </p:txBody>
      </p:sp>
      <p:pic>
        <p:nvPicPr>
          <p:cNvPr id="35844" name="Picture 4" descr="http://nickscape.net/recoveryzone/_borders/club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71800"/>
            <a:ext cx="3276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971800" y="4572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ECSTASY</a:t>
            </a:r>
            <a:endParaRPr lang="ru-RU" sz="3600" kern="10">
              <a:ln w="127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90600"/>
          </a:xfrm>
        </p:spPr>
        <p:txBody>
          <a:bodyPr/>
          <a:lstStyle/>
          <a:p>
            <a:pPr eaLnBrk="1" hangingPunct="1"/>
            <a:r>
              <a:rPr lang="en-CA" sz="6000" smtClean="0">
                <a:latin typeface="Showcard Gothic" pitchFamily="82" charset="0"/>
              </a:rPr>
              <a:t>HEROIN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23622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-64" charset="0"/>
              </a:rPr>
              <a:t>Processed from morphine – obtained from opium poppy</a:t>
            </a:r>
          </a:p>
          <a:p>
            <a:pPr eaLnBrk="1" hangingPunct="1"/>
            <a:r>
              <a:rPr lang="en-US" sz="2800" smtClean="0">
                <a:latin typeface="Comic Sans MS" pitchFamily="-64" charset="0"/>
              </a:rPr>
              <a:t>“downer” affects brain’s pleasure systems – interferes with brains ability to feel pain </a:t>
            </a:r>
            <a:endParaRPr lang="en-CA" sz="2800" smtClean="0">
              <a:latin typeface="Comic Sans MS" pitchFamily="-64" charset="0"/>
            </a:endParaRPr>
          </a:p>
        </p:txBody>
      </p:sp>
      <p:pic>
        <p:nvPicPr>
          <p:cNvPr id="45060" name="Picture 5" descr="photos of various hero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91000"/>
            <a:ext cx="571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2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104C0F"/>
                </a:solidFill>
                <a:latin typeface="Showcard Gothic" pitchFamily="82" charset="0"/>
              </a:rPr>
              <a:t>Cocaine + CRACK</a:t>
            </a:r>
            <a:endParaRPr lang="en-CA" sz="4800" smtClean="0">
              <a:solidFill>
                <a:srgbClr val="EC262B"/>
              </a:solidFill>
              <a:latin typeface="Showcard Gothic" pitchFamily="82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4C0F"/>
                </a:solidFill>
                <a:latin typeface="Comic Sans MS" pitchFamily="-64" charset="0"/>
              </a:rPr>
              <a:t>Cocaine is a stimulant drug-more alert and energetic</a:t>
            </a:r>
          </a:p>
          <a:p>
            <a:pPr eaLnBrk="1" hangingPunct="1"/>
            <a:r>
              <a:rPr lang="en-US" smtClean="0">
                <a:solidFill>
                  <a:srgbClr val="104C0F"/>
                </a:solidFill>
                <a:latin typeface="Comic Sans MS" pitchFamily="-64" charset="0"/>
              </a:rPr>
              <a:t>Cocaine is a white powder comes from the leaves of coca plant</a:t>
            </a:r>
          </a:p>
          <a:p>
            <a:pPr eaLnBrk="1" hangingPunct="1"/>
            <a:r>
              <a:rPr lang="en-US" smtClean="0">
                <a:solidFill>
                  <a:srgbClr val="104C0F"/>
                </a:solidFill>
                <a:latin typeface="Comic Sans MS" pitchFamily="-64" charset="0"/>
              </a:rPr>
              <a:t>Can be one of the hardest drugs to quit</a:t>
            </a:r>
            <a:endParaRPr lang="en-US" smtClean="0">
              <a:solidFill>
                <a:srgbClr val="EC262B"/>
              </a:solidFill>
              <a:latin typeface="Comic Sans MS" pitchFamily="-64" charset="0"/>
            </a:endParaRPr>
          </a:p>
        </p:txBody>
      </p:sp>
      <p:pic>
        <p:nvPicPr>
          <p:cNvPr id="49156" name="Picture 4" descr="http://cocaine.org/vi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95800"/>
            <a:ext cx="2781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tbn0.google.com/images?q=tbn:mH3nXYut62Mc7M:http://www.dea.gov/photos/cocaine/crack_cocaine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0292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9" descr="http://tbn0.google.com/images?q=tbn:OoGwwnuWD1X9gM:http://www.dea.gov/photos/cocaine/cocain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257800"/>
            <a:ext cx="17145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howcard Gothic" pitchFamily="82" charset="0"/>
              </a:rPr>
              <a:t>Substance abuse and society </a:t>
            </a:r>
            <a:endParaRPr lang="en-CA" smtClean="0">
              <a:latin typeface="Showcard Gothic" pitchFamily="82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289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>
                <a:latin typeface="Comic Sans MS" pitchFamily="-64" charset="0"/>
              </a:rPr>
              <a:t>What are the effects of substance abuse on society?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Spread of diseases such as HIV/AIDS and Hepatitis C through sharing needles, or having unprotected sex</a:t>
            </a:r>
          </a:p>
          <a:p>
            <a:pPr eaLnBrk="1" hangingPunct="1">
              <a:buFontTx/>
              <a:buNone/>
            </a:pPr>
            <a:endParaRPr lang="en-CA" sz="2800" smtClean="0">
              <a:latin typeface="Comic Sans MS" pitchFamily="-64" charset="0"/>
            </a:endParaRPr>
          </a:p>
        </p:txBody>
      </p:sp>
      <p:pic>
        <p:nvPicPr>
          <p:cNvPr id="71684" name="Picture 5" descr="http://www.nemed.com/images/nee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0"/>
            <a:ext cx="36115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9" descr="http://www.ibiblio.org/aging/hiv/images/ribb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838200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howcard Gothic" pitchFamily="82" charset="0"/>
              </a:rPr>
              <a:t>Substance abuse and society </a:t>
            </a:r>
            <a:endParaRPr lang="en-CA" smtClean="0">
              <a:latin typeface="Showcard Gothic" pitchFamily="82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121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CA" sz="2800" smtClean="0">
                <a:latin typeface="Comic Sans MS" pitchFamily="-64" charset="0"/>
              </a:rPr>
              <a:t>Effects on unborn children or other complications from drug 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sz="2800" smtClean="0">
              <a:solidFill>
                <a:srgbClr val="E78F37"/>
              </a:solidFill>
              <a:latin typeface="Comic Sans MS" pitchFamily="-64" charset="0"/>
            </a:endParaRPr>
          </a:p>
        </p:txBody>
      </p:sp>
      <p:pic>
        <p:nvPicPr>
          <p:cNvPr id="72708" name="Picture 8" descr="http://www.mc.maricopa.edu/dept/d46/psy/dev/Spring98/prenat/babe1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1978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10" descr="http://depts.washington.edu/fadu/FETAL_ALCOHO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12" descr="http://www.uic.edu/com/eye/LearningAboutVision/EyeFacts/Images/fetal_alcohol_syndr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971800"/>
            <a:ext cx="25717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-64" charset="0"/>
              </a:rPr>
              <a:t>EFFECTS  OF DRUG USE ON CHILD</a:t>
            </a:r>
            <a:endParaRPr lang="en-CA" smtClean="0">
              <a:latin typeface="Comic Sans MS" pitchFamily="-6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-64" charset="0"/>
              </a:rPr>
              <a:t>Miscarriages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-64" charset="0"/>
              </a:rPr>
              <a:t>Premature birth</a:t>
            </a:r>
            <a:r>
              <a:rPr lang="en-CA" sz="2800" smtClean="0">
                <a:latin typeface="Comic Sans MS" pitchFamily="-64" charset="0"/>
              </a:rPr>
              <a:t> </a:t>
            </a:r>
            <a:endParaRPr lang="en-US" sz="2800" smtClean="0"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-64" charset="0"/>
              </a:rPr>
              <a:t>Low birth weight</a:t>
            </a:r>
            <a:r>
              <a:rPr lang="en-CA" sz="2800" smtClean="0">
                <a:latin typeface="Comic Sans MS" pitchFamily="-64" charset="0"/>
              </a:rPr>
              <a:t>  </a:t>
            </a:r>
            <a:endParaRPr lang="en-US" sz="2800" smtClean="0"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-64" charset="0"/>
              </a:rPr>
              <a:t>Birth defects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-64" charset="0"/>
              </a:rPr>
              <a:t>Developmental problems</a:t>
            </a:r>
            <a:r>
              <a:rPr lang="en-CA" sz="2800" smtClean="0">
                <a:latin typeface="Comic Sans MS" pitchFamily="-64" charset="0"/>
              </a:rPr>
              <a:t>   </a:t>
            </a:r>
            <a:r>
              <a:rPr lang="en-US" sz="2800" smtClean="0">
                <a:latin typeface="Comic Sans MS" pitchFamily="-6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-64" charset="0"/>
              </a:rPr>
              <a:t>A baby’s health problems, if caused by a drug will continue to grow as the child grows.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</a:pPr>
            <a:endParaRPr lang="en-CA" sz="2800" smtClean="0">
              <a:latin typeface="Comic Sans MS" pitchFamily="-64" charset="0"/>
            </a:endParaRPr>
          </a:p>
        </p:txBody>
      </p:sp>
      <p:pic>
        <p:nvPicPr>
          <p:cNvPr id="73732" name="Picture 4" descr="http://www.mc.maricopa.edu/dept/d46/psy/dev/Spring98/prenat/babe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1585913" cy="1885950"/>
          </a:xfrm>
          <a:prstGeom prst="rect">
            <a:avLst/>
          </a:prstGeom>
          <a:solidFill>
            <a:srgbClr val="ECF6F6"/>
          </a:solidFill>
          <a:ln w="9525">
            <a:solidFill>
              <a:srgbClr val="ECF6F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howcard Gothic" pitchFamily="82" charset="0"/>
              </a:rPr>
              <a:t>Substance abuse and society </a:t>
            </a:r>
            <a:endParaRPr lang="en-CA" smtClean="0">
              <a:latin typeface="Showcard Gothic" pitchFamily="82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41910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>
                <a:latin typeface="Comic Sans MS" pitchFamily="-64" charset="0"/>
              </a:rPr>
              <a:t>CRIME 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drug possession	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drug use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drug trafficking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drug manufacturing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theft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break and enter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robbery</a:t>
            </a:r>
          </a:p>
          <a:p>
            <a:pPr eaLnBrk="1" hangingPunct="1"/>
            <a:r>
              <a:rPr lang="en-CA" sz="2800" smtClean="0">
                <a:latin typeface="Comic Sans MS" pitchFamily="-64" charset="0"/>
              </a:rPr>
              <a:t>motor vehicle theft</a:t>
            </a:r>
          </a:p>
        </p:txBody>
      </p:sp>
      <p:pic>
        <p:nvPicPr>
          <p:cNvPr id="74756" name="Picture 7" descr="http://www.dnjournal.com/images/robbe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9653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8" descr="http://images.google.ca/images?q=tbn:ydh9L1HwewSdAM:http://www.lancs.ac.uk/postgrad/albelush/Pictorial%2520Jigsaw%2520Tasks/Bank%2520Robbery%2520Story/Bank%2520Robbery%252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953000"/>
            <a:ext cx="2667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9" descr="http://www.brinsoncriminallaw.com/images/Handsinba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981200"/>
            <a:ext cx="2508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link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howcard Gothic" pitchFamily="82" charset="0"/>
              </a:rPr>
              <a:t>Substance abuse and society </a:t>
            </a:r>
            <a:endParaRPr lang="en-CA" smtClean="0">
              <a:latin typeface="Showcard Gothic" pitchFamily="82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>
              <a:latin typeface="Comic Sans MS" pitchFamily="-64" charset="0"/>
            </a:endParaRPr>
          </a:p>
          <a:p>
            <a:pPr algn="r" eaLnBrk="1" hangingPunct="1">
              <a:buFontTx/>
              <a:buNone/>
            </a:pPr>
            <a:r>
              <a:rPr lang="en-US" smtClean="0">
                <a:latin typeface="Comic Sans MS" pitchFamily="-64" charset="0"/>
              </a:rPr>
              <a:t>HOMELESSNESS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Comic Sans MS" pitchFamily="-64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pitchFamily="-64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Comic Sans MS" pitchFamily="-64" charset="0"/>
              </a:rPr>
              <a:t> </a:t>
            </a:r>
            <a:r>
              <a:rPr lang="en-CA" smtClean="0">
                <a:latin typeface="Comic Sans MS" pitchFamily="-64" charset="0"/>
              </a:rPr>
              <a:t>    </a:t>
            </a:r>
            <a:endParaRPr lang="en-US" smtClean="0">
              <a:latin typeface="Comic Sans MS" pitchFamily="-64" charset="0"/>
            </a:endParaRPr>
          </a:p>
          <a:p>
            <a:pPr algn="ctr" eaLnBrk="1" hangingPunct="1">
              <a:buFontTx/>
              <a:buNone/>
            </a:pPr>
            <a:r>
              <a:rPr lang="en-CA" smtClean="0">
                <a:latin typeface="Comic Sans MS" pitchFamily="-64" charset="0"/>
              </a:rPr>
              <a:t> </a:t>
            </a:r>
          </a:p>
        </p:txBody>
      </p:sp>
      <p:pic>
        <p:nvPicPr>
          <p:cNvPr id="75780" name="Picture 13" descr="http://www.wcc-coe.org/wcc/dov/pictures/homel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949825"/>
            <a:ext cx="3429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1" name="Group 17"/>
          <p:cNvGrpSpPr>
            <a:grpSpLocks/>
          </p:cNvGrpSpPr>
          <p:nvPr/>
        </p:nvGrpSpPr>
        <p:grpSpPr bwMode="auto">
          <a:xfrm>
            <a:off x="2565400" y="1800225"/>
            <a:ext cx="4014788" cy="3125788"/>
            <a:chOff x="0" y="-29"/>
            <a:chExt cx="2529" cy="1969"/>
          </a:xfrm>
        </p:grpSpPr>
        <p:sp>
          <p:nvSpPr>
            <p:cNvPr id="75785" name="Rectangle 14"/>
            <p:cNvSpPr>
              <a:spLocks noChangeArrowheads="1"/>
            </p:cNvSpPr>
            <p:nvPr/>
          </p:nvSpPr>
          <p:spPr bwMode="auto">
            <a:xfrm>
              <a:off x="0" y="-29"/>
              <a:ext cx="25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78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2529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CA" sz="80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CA" sz="19600">
                  <a:solidFill>
                    <a:srgbClr val="000000"/>
                  </a:solidFill>
                  <a:latin typeface="Arial" charset="0"/>
                </a:rPr>
                <a:t> </a:t>
              </a:r>
              <a:r>
                <a:rPr lang="en-CA" sz="800">
                  <a:solidFill>
                    <a:srgbClr val="000000"/>
                  </a:solidFill>
                  <a:latin typeface="Arial" charset="0"/>
                </a:rPr>
                <a:t>                                                                             </a:t>
              </a:r>
            </a:p>
          </p:txBody>
        </p:sp>
      </p:grpSp>
      <p:pic>
        <p:nvPicPr>
          <p:cNvPr id="75782" name="Picture 16" descr="http://www.tribecatrib.com/photos/news/feb04/bagging-tra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352800"/>
            <a:ext cx="22066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19" descr="http://www.minddisorders.com/images/gemd_01_img0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276600"/>
            <a:ext cx="2640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1" descr="http://images.acclaimimages.com/_gallery/_SM/0308-0605-2513-1433_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14400"/>
            <a:ext cx="3429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620000" cy="1905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Stencil" pitchFamily="-64" charset="0"/>
              </a:rPr>
              <a:t/>
            </a:r>
            <a:br>
              <a:rPr lang="en-US" sz="6000" smtClean="0">
                <a:latin typeface="Stencil" pitchFamily="-64" charset="0"/>
              </a:rPr>
            </a:br>
            <a:r>
              <a:rPr lang="en-CA" sz="600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 </a:t>
            </a:r>
            <a:r>
              <a:rPr lang="en-US" sz="8000" smtClean="0"/>
              <a:t/>
            </a:r>
            <a:br>
              <a:rPr lang="en-US" sz="8000" smtClean="0"/>
            </a:br>
            <a:r>
              <a:rPr lang="en-US" sz="5400" smtClean="0">
                <a:solidFill>
                  <a:schemeClr val="tx1"/>
                </a:solidFill>
              </a:rPr>
              <a:t>WHY DO PEOPLE USE DRUGS?</a:t>
            </a:r>
            <a:endParaRPr lang="en-CA" sz="5400" smtClean="0">
              <a:solidFill>
                <a:schemeClr val="bg1"/>
              </a:solidFill>
            </a:endParaRPr>
          </a:p>
        </p:txBody>
      </p:sp>
      <p:pic>
        <p:nvPicPr>
          <p:cNvPr id="76803" name="Picture 3" descr="http://tbn0.google.com/images?q=tbn:YaTYHKU8V3RK8M:http://www.buckeyeinstitute.org/uploaded_images/Prescription%2520Drug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0"/>
            <a:ext cx="11080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ttp://tbn0.google.com/images?q=tbn:v9XhweY17I9VrM:http://rcrawford79.files.wordpress.com/2007/03/prescription-drug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04800"/>
            <a:ext cx="16462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http://tbn0.google.com/images?q=tbn:P7y_Mx0k7lhy8M:http://www.higheredcenter.org/thisweek/images/drugs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3581400"/>
            <a:ext cx="1336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http://tbn0.google.com/images?q=tbn:IT5aqzUvSJQHLM:http://www.villageeap.com/employer-resources/images/alcohol-fre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381000"/>
            <a:ext cx="1349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 descr="http://tbn0.google.com/images?q=tbn:cWt1uTaSzRX-VM:http://www.leaderlounge.com/wp-content/uploads/2007/05/alcoho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5181600"/>
            <a:ext cx="15779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http://tbn0.google.com/images?q=tbn:v-BXhT2zwCsU_M:http://www.grainprocessing.com/images/Beverage%2520Alcohol%2520Collag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5562600"/>
            <a:ext cx="1714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 descr="http://tbn0.google.com/images?q=tbn:-p7794i5FlaehM:http://www.talktofrank.com/uploadedImages/Drugs/LARGE%2520PHOTOS_ALCOHOL.jpg">
            <a:hlinkClick r:id="rId3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1600200"/>
            <a:ext cx="16002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 descr="http://tbn0.google.com/images?q=tbn:u0VyfiTtUqW-cM:http://static.howstuffworks.com/gif/alcohol-intro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7000" y="5638800"/>
            <a:ext cx="13604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1" descr="http://tbn0.google.com/images?q=tbn:EsZxq44InOJwhM:http://static.howstuffworks.com/gif/marijuana-leaf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7400" y="5181600"/>
            <a:ext cx="14176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12" descr="http://tbn0.google.com/images?q=tbn:aB75p55IWvZUBM:http://www.familyfirst.org.nz/files/images/marijuana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90800" y="381000"/>
            <a:ext cx="13366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 descr="http://tbn0.google.com/images?q=tbn:0HkrEI-TiuH_GM:http://www1.istockphoto.com/file_thumbview_approve/2294818/2/istockphoto_2294818_marijuana_neon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4343400"/>
            <a:ext cx="14065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14" descr="http://tbn0.google.com/images?q=tbn:l5GYN_9Iv6VOWM:http://www.dkimages.com/discover/previews/974/90010200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191000" y="5486400"/>
            <a:ext cx="1611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5" name="Picture 15" descr="http://tbn0.google.com/images?q=tbn:tRpk2TJXucJbVM:http://reginanuzzo.com/wp-content/cigarettes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43600" y="3657600"/>
            <a:ext cx="14859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6" name="Picture 16" descr="http://tbn0.google.com/images?q=tbn:IhF4JaGM40AZ-M:http://www.theage.com.au/ffximage/2006/10/13/knICE_wideweb__470x370,0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038600" y="4191000"/>
            <a:ext cx="14747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7" name="Picture 17" descr="http://tbn0.google.com/images?q=tbn:uTUVI7KLBKsbNM:http://lang.presstelegram.com/Meth_Menace/images/05015-User-2-STC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962400" y="228600"/>
            <a:ext cx="12350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18" descr="http://tbn0.google.com/images?q=tbn:gIY79EGCEZvqaM:http://www.talktofrank.com/uploadedImages/Drugs/LARGE%2520PHOTOS_CHRYSTAL%2520METHS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34000" y="304800"/>
            <a:ext cx="16002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3962400" y="4572000"/>
            <a:ext cx="4572000" cy="1377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6000" kern="10" spc="-60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MEDIA</a:t>
            </a:r>
            <a:endParaRPr lang="ru-RU" sz="6000" kern="10" spc="-60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7827" name="Picture 3" descr="MCj03710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8600"/>
            <a:ext cx="18986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MCj031136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16970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MCj042607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286000"/>
            <a:ext cx="15652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http://www.leadminingmuseum.co.uk/images/News_Clip_ar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"/>
            <a:ext cx="3725863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http://www.kratos.ie/image/media_cent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219200"/>
            <a:ext cx="28765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http://tbn0.google.com/images?q=tbn:AsXXJw44yMESGM:http://www.smecc.org/video/wpe7_concord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5638800"/>
            <a:ext cx="12350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7620000" cy="1371600"/>
          </a:xfrm>
          <a:solidFill>
            <a:srgbClr val="F9F155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Showcard Gothic" pitchFamily="82" charset="0"/>
              </a:rPr>
              <a:t>A DRUG IS ANY SUBSTANCE OTHER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Showcard Gothic" pitchFamily="82" charset="0"/>
              </a:rPr>
              <a:t>THAN FOOD WHICH CHANGES THE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latin typeface="Showcard Gothic" pitchFamily="82" charset="0"/>
              </a:rPr>
              <a:t>WAY THE BODY OR MIND FUNCTIONS.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CA" sz="2800" smtClean="0">
              <a:latin typeface="Showcard Gothic" pitchFamily="82" charset="0"/>
            </a:endParaRPr>
          </a:p>
        </p:txBody>
      </p:sp>
      <p:pic>
        <p:nvPicPr>
          <p:cNvPr id="11268" name="Picture 5" descr="http://www1.istockphoto.com/file_thumbview_approve/402026/2/istockphoto_402026_cartoon_caps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0"/>
            <a:ext cx="43434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3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6000" kern="10" spc="-60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POSITIVE</a:t>
            </a:r>
            <a:endParaRPr lang="ru-RU" sz="6000" kern="10" spc="-60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8851" name="WordArt 4"/>
          <p:cNvSpPr>
            <a:spLocks noChangeArrowheads="1" noChangeShapeType="1" noTextEdit="1"/>
          </p:cNvSpPr>
          <p:nvPr/>
        </p:nvSpPr>
        <p:spPr bwMode="auto">
          <a:xfrm>
            <a:off x="2514600" y="5867400"/>
            <a:ext cx="43434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REINFORCEMENT</a:t>
            </a:r>
            <a:endParaRPr lang="ru-RU" sz="3600" kern="10" spc="-36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8852" name="Picture 8" descr="http://maxweber.hunter.cuny.edu/pub/eres/EDSPC715_MCINTYRE/sbW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4537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5029200" y="4572000"/>
            <a:ext cx="3441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BOREDOM</a:t>
            </a:r>
            <a:endParaRPr lang="ru-RU" sz="4800" kern="10">
              <a:ln w="127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3733800" y="5562600"/>
            <a:ext cx="37973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CURIOSITY</a:t>
            </a:r>
            <a:endParaRPr lang="ru-RU" sz="4800" kern="10">
              <a:ln w="127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pic>
        <p:nvPicPr>
          <p:cNvPr id="79876" name="Picture 4" descr="http://www.wpclipart.com/cartoon/bored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71513"/>
            <a:ext cx="32766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http://tbn0.google.com/images?q=tbn:fHnjUv4RC1JpaM:http://www.uncg.edu/ses/courses/compton/Gallery/images/curious%2520geo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57200"/>
            <a:ext cx="12922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http://media.ford.com/newsroom/images/fordcom/08escape_boredo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362200"/>
            <a:ext cx="28575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http://tbn0.google.com/images?q=tbn:3iCH63ob8nTQtM:http://www1.istockphoto.com/file_thumbview_approve/2477316/2/istockphoto_2477316_classroom_boredo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5562600"/>
            <a:ext cx="7651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http://www.thealphamarketer.com/uploads/curiosity-thum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2300" y="228600"/>
            <a:ext cx="2457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6172200" y="3810000"/>
            <a:ext cx="1752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????</a:t>
            </a:r>
          </a:p>
        </p:txBody>
      </p:sp>
      <p:sp>
        <p:nvSpPr>
          <p:cNvPr id="79882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838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??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tbn0.google.com/images?q=tbn:Gfp5EURi3_r4cM:http://www.evc.org/programs/TD_web_projects/westside_amy_2003_1/teen_times/peerpressure/images/16_peer_pressure_smoking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http://tbn0.google.com/images?q=tbn:NWAzzvXmszNDeM:http://www.cincinnatichildrens.org/NR/rdonlyres/E1182E07-8511-4B6B-B866-0026F308E1F4/0/teen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1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press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810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664845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EMOTIONAL PRESSURE</a:t>
            </a:r>
            <a:endParaRPr lang="ru-RU" sz="3600" kern="10" spc="-36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80902" name="Picture 6" descr="http://tbn0.google.com/images?q=tbn:RA0-evFpC6iBtM:http://www.prearrangementsandiego.com/images/funeral_pre-arrangement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2971800"/>
            <a:ext cx="10398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http://tbn0.google.com/images?q=tbn:rdbIQelRVy7a6M:http://www.ahpeducationalconsulting.com/images/emotiona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1905000"/>
            <a:ext cx="1120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http://tbn0.google.com/images?q=tbn:WPceReKLecDc-M:http://www.nfb.ca/web428x321/Films/19677/19677_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3200400"/>
            <a:ext cx="14065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http://tbn0.google.com/images?q=tbn:eezbGAcvovEGKM:http://1stholistic.com/images/Jesus/hol_pa2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2362200"/>
            <a:ext cx="121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http://tbn0.google.com/images?q=tbn:q4cnKWKaRGSrUM:http://www.emory.edu/OXFORD/CampusLife/Departments/Counseling/DistressGuide/images/120_2091_00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14800" y="2133600"/>
            <a:ext cx="1279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678180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CELEBRATIONS</a:t>
            </a:r>
            <a:endParaRPr lang="ru-RU" sz="6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1923" name="Picture 3" descr="parti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5" y="762000"/>
            <a:ext cx="1679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http://tbn0.google.com/images?q=tbn:res_alS8mJ1doM:http://www.josetaboada.com/fotos/fotosmiami/parties-german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76800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2289175" y="1560513"/>
            <a:ext cx="4565650" cy="3582987"/>
            <a:chOff x="0" y="4291"/>
            <a:chExt cx="2876" cy="2257"/>
          </a:xfrm>
        </p:grpSpPr>
        <p:sp>
          <p:nvSpPr>
            <p:cNvPr id="81932" name="Rectangle 6"/>
            <p:cNvSpPr>
              <a:spLocks noChangeArrowheads="1"/>
            </p:cNvSpPr>
            <p:nvPr/>
          </p:nvSpPr>
          <p:spPr bwMode="auto">
            <a:xfrm>
              <a:off x="0" y="4291"/>
              <a:ext cx="2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1933" name="Rectangle 7"/>
            <p:cNvSpPr>
              <a:spLocks noChangeArrowheads="1"/>
            </p:cNvSpPr>
            <p:nvPr/>
          </p:nvSpPr>
          <p:spPr bwMode="auto">
            <a:xfrm>
              <a:off x="0" y="4320"/>
              <a:ext cx="2876" cy="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CA" sz="2400"/>
                <a:t>  </a:t>
              </a:r>
              <a:r>
                <a:rPr lang="en-CA" sz="22600"/>
                <a:t> </a:t>
              </a:r>
              <a:r>
                <a:rPr lang="en-CA" sz="2400"/>
                <a:t>       </a:t>
              </a:r>
              <a:r>
                <a:rPr lang="en-CA" sz="240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CA" sz="2400"/>
                <a:t>                                    </a:t>
              </a:r>
            </a:p>
          </p:txBody>
        </p:sp>
      </p:grpSp>
      <p:pic>
        <p:nvPicPr>
          <p:cNvPr id="81926" name="Picture 8" descr="http://www.tasc-arizona.org/images/ravepar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124200"/>
            <a:ext cx="3429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9" descr="http://tbn0.google.com/images?q=tbn:E1mmTIYmizS5BM:http://www.village-hotels.co.uk/images/content/PlanAnEvent/celebrations/parti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581400"/>
            <a:ext cx="8223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10" descr="http://tbn0.google.com/images?q=tbn:b2gquXMAZT5S7M:http://www.10spot.ca/Images/group-private-parti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381000"/>
            <a:ext cx="14970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1" descr="http://tbn0.google.com/images?q=tbn:cKrTd7Dbd35leM:http://weblogs.baltimoresun.com/entertainment/dining/reviews/blog/balloon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5200" y="5181600"/>
            <a:ext cx="1635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2" descr="http://tbn0.google.com/images?q=tbn:DFdvymcHSwdOnM:http://www.balloonbrites.com/images/home_balloons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3505200"/>
            <a:ext cx="1382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3" descr="http://tbn0.google.com/images?q=tbn:VovUmR0DuIsmmM:http://www.johnbohannon.org/NewFiles/rave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152400"/>
            <a:ext cx="13255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79248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PEER PRESSURE</a:t>
            </a:r>
          </a:p>
          <a:p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2947" name="Picture 3" descr="http://www.evc.org/programs/TD_web_projects/westside_amy_2003_1/teen_times/peerpressure/images/16_peer_pressure_smok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http://www.evc.org/programs/TD_web_projects/westside_amy_2003_1/teen_times/peerpressure/webpages/margaret/margare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4800"/>
            <a:ext cx="3657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http://www.teachingk-8.com/teachersk8/images/content/img/Articles/ArticleTitlePPP_11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030663"/>
            <a:ext cx="38862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http://tbn0.google.com/images?q=tbn:A3mb53ApiCphjM:http://images.jupiterimages.com/common/detail/52/48/2259485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19600"/>
            <a:ext cx="12684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http://tbn0.google.com/images?q=tbn:r_RANXmK0_hEoM:http://images.jupiterimages.com/common/detail/77/49/2259497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410200"/>
            <a:ext cx="8461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http://tbn0.google.com/images?q=tbn:7Pfg0HGIw_-_UM:http://www.fitnessforlife.org/images/98242_E292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685800"/>
            <a:ext cx="14176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 descr="http://tbn0.google.com/images?q=tbn:pPtMr9fo-8XFeM:http://www.drugstats.org/tt/v3i3/peerpress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381000"/>
            <a:ext cx="10175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Goudy Stout" pitchFamily="18" charset="0"/>
              </a:rPr>
              <a:t>Remember: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620000" cy="4114800"/>
          </a:xfrm>
        </p:spPr>
        <p:txBody>
          <a:bodyPr/>
          <a:lstStyle/>
          <a:p>
            <a:pPr algn="ctr"/>
            <a:r>
              <a:rPr lang="en-US" sz="4800" dirty="0" smtClean="0"/>
              <a:t>Do not use a drugs!</a:t>
            </a:r>
            <a:endParaRPr lang="ru-RU" sz="4800" dirty="0"/>
          </a:p>
        </p:txBody>
      </p:sp>
      <p:pic>
        <p:nvPicPr>
          <p:cNvPr id="5" name="Рисунок 4" descr="Happy-famil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6287596" cy="421219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400" b="1" smtClean="0">
                <a:latin typeface="Showcard Gothic" pitchFamily="82" charset="0"/>
              </a:rPr>
              <a:t>Types of drugs</a:t>
            </a:r>
          </a:p>
        </p:txBody>
      </p:sp>
      <p:sp>
        <p:nvSpPr>
          <p:cNvPr id="1229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Symbol" pitchFamily="-6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Symbol" pitchFamily="-64" charset="2"/>
              <a:buNone/>
            </a:pPr>
            <a:r>
              <a:rPr lang="en-US" b="1" smtClean="0">
                <a:solidFill>
                  <a:schemeClr val="tx2"/>
                </a:solidFill>
                <a:latin typeface="Showcard Gothic" pitchFamily="82" charset="0"/>
              </a:rPr>
              <a:t>	Stimulants (uppers)</a:t>
            </a:r>
            <a:r>
              <a:rPr lang="en-US" smtClean="0"/>
              <a:t> – </a:t>
            </a:r>
            <a:r>
              <a:rPr lang="en-US" smtClean="0">
                <a:solidFill>
                  <a:srgbClr val="0033CC"/>
                </a:solidFill>
                <a:latin typeface="Comic Sans MS" pitchFamily="-64" charset="0"/>
              </a:rPr>
              <a:t>Speed up the brain and central nervous system. Examples are caffeine (coffee, tea) nicotine (cigarettes), amphetamines, speed, cocaine and diet pills.</a:t>
            </a:r>
          </a:p>
          <a:p>
            <a:pPr marL="609600" indent="-609600" eaLnBrk="1" hangingPunct="1">
              <a:lnSpc>
                <a:spcPct val="90000"/>
              </a:lnSpc>
              <a:buFont typeface="Symbol" pitchFamily="-64" charset="2"/>
              <a:buNone/>
            </a:pPr>
            <a:endParaRPr lang="en-CA" smtClean="0">
              <a:solidFill>
                <a:srgbClr val="0033CC"/>
              </a:solidFill>
              <a:latin typeface="Comic Sans MS" pitchFamily="-64" charset="0"/>
            </a:endParaRPr>
          </a:p>
        </p:txBody>
      </p:sp>
      <p:pic>
        <p:nvPicPr>
          <p:cNvPr id="12292" name="Picture 3077" descr="http://tbn0.google.com/images?q=tbn:u_Fga0INsvQoYM:http://www.painfullyobvious.com/images/stimulants_imag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410200"/>
            <a:ext cx="11890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079" descr="http://tbn0.google.com/images?q=tbn:tkzHb_ICAT2BHM:http://www.drugs.indiana.edu/graphics/photographs/stimul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762000"/>
            <a:ext cx="9826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081" descr="http://tbn0.google.com/images?q=tbn:aFV_lJmj94R65M:http://schools.netguide.co.nz/remueratwenty/images/stimulants/FD00449_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029200"/>
            <a:ext cx="106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083" descr="http://tbn0.google.com/images?q=tbn:N2lC0RyZGjBwEM:http://library.thinkquest.org/6008/imageUI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762000"/>
            <a:ext cx="7651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085" descr="http://tbn0.google.com/images?q=tbn:Hv14ApACuyhO1M:http://www.cigarettes-smoke.net/_image/lm_filter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5334000"/>
            <a:ext cx="113188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400" b="1" smtClean="0">
                <a:latin typeface="Showcard Gothic" pitchFamily="82" charset="0"/>
              </a:rPr>
              <a:t>Types of drugs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3352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Symbol" pitchFamily="-64" charset="2"/>
              <a:buNone/>
            </a:pPr>
            <a:r>
              <a:rPr lang="en-CA" smtClean="0">
                <a:solidFill>
                  <a:schemeClr val="tx2"/>
                </a:solidFill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Symbol" pitchFamily="-64" charset="2"/>
              <a:buNone/>
            </a:pPr>
            <a:r>
              <a:rPr lang="en-CA" smtClean="0">
                <a:solidFill>
                  <a:schemeClr val="tx2"/>
                </a:solidFill>
              </a:rPr>
              <a:t>	</a:t>
            </a:r>
            <a:r>
              <a:rPr lang="en-CA" b="1" smtClean="0">
                <a:solidFill>
                  <a:schemeClr val="tx2"/>
                </a:solidFill>
                <a:latin typeface="Showcard Gothic" pitchFamily="82" charset="0"/>
              </a:rPr>
              <a:t>Depressants (downers)</a:t>
            </a:r>
            <a:r>
              <a:rPr lang="en-CA" smtClean="0"/>
              <a:t> </a:t>
            </a:r>
            <a:r>
              <a:rPr lang="en-CA" smtClean="0">
                <a:solidFill>
                  <a:srgbClr val="1E1597"/>
                </a:solidFill>
              </a:rPr>
              <a:t>– </a:t>
            </a:r>
            <a:r>
              <a:rPr lang="en-CA" smtClean="0">
                <a:solidFill>
                  <a:srgbClr val="1E1597"/>
                </a:solidFill>
                <a:latin typeface="Comic Sans MS" pitchFamily="-64" charset="0"/>
              </a:rPr>
              <a:t>Slow down the brain and central nervous system. Examples are alcohol, beer, wine, vodka, gin etc heroin, tranquilizers, sleeping pills.</a:t>
            </a:r>
          </a:p>
          <a:p>
            <a:pPr marL="609600" indent="-609600" eaLnBrk="1" hangingPunct="1">
              <a:lnSpc>
                <a:spcPct val="90000"/>
              </a:lnSpc>
              <a:buFont typeface="Symbol" pitchFamily="-64" charset="2"/>
              <a:buNone/>
            </a:pPr>
            <a:endParaRPr lang="en-CA" smtClean="0">
              <a:solidFill>
                <a:srgbClr val="FF9900"/>
              </a:solidFill>
              <a:latin typeface="Comic Sans MS" pitchFamily="-64" charset="0"/>
            </a:endParaRPr>
          </a:p>
        </p:txBody>
      </p:sp>
      <p:pic>
        <p:nvPicPr>
          <p:cNvPr id="13316" name="Picture 2053" descr="http://tbn0.google.com/images?q=tbn:ka0QIX2E-4QEjM:http://www.painfullyobvious.com/images/depressants_imag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295400"/>
            <a:ext cx="11890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055" descr="http://tbn0.google.com/images?q=tbn:nfh3EkzmQ8DmzM:http://www.nature.com/news/2004/041018/images/depressant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181600"/>
            <a:ext cx="115411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57" descr="http://tbn0.google.com/images?q=tbn:u0VyfiTtUqW8cM:http://static.howstuffworks.com/gif/alcohol-intr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143000"/>
            <a:ext cx="13604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059" descr="http://tbn0.google.com/images?q=tbn:pp_jeaFWfuiZWM:http://www.domicilium.com/iomalcoholadvisoryservice/alcopops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105400"/>
            <a:ext cx="1292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061" descr="http://tbn0.google.com/images?q=tbn:iWoBsfc3dGwIgM:http://www.friends-of-indonesia.org.uk/Files/alcoho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29200" y="5029200"/>
            <a:ext cx="12573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063" descr="http://tbn0.google.com/images?q=tbn:Vq8clPP8d7_NeM:http://www.permaculture.com/alcohol/images/acbglogo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5029200"/>
            <a:ext cx="1292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E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400" b="1" smtClean="0">
                <a:latin typeface="Showcard Gothic" pitchFamily="82" charset="0"/>
              </a:rPr>
              <a:t>Types of drugs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Symbol" pitchFamily="-64" charset="2"/>
              <a:buNone/>
            </a:pPr>
            <a:r>
              <a:rPr lang="en-CA" smtClean="0">
                <a:solidFill>
                  <a:schemeClr val="tx2"/>
                </a:solidFill>
              </a:rPr>
              <a:t>	</a:t>
            </a:r>
            <a:r>
              <a:rPr lang="en-CA" smtClean="0">
                <a:solidFill>
                  <a:schemeClr val="tx2"/>
                </a:solidFill>
                <a:latin typeface="Showcard Gothic" pitchFamily="82" charset="0"/>
              </a:rPr>
              <a:t>Hallucinogens</a:t>
            </a:r>
            <a:r>
              <a:rPr lang="en-CA" smtClean="0">
                <a:solidFill>
                  <a:schemeClr val="tx2"/>
                </a:solidFill>
              </a:rPr>
              <a:t> </a:t>
            </a:r>
            <a:r>
              <a:rPr lang="en-CA" smtClean="0"/>
              <a:t>– </a:t>
            </a:r>
            <a:r>
              <a:rPr lang="en-CA" smtClean="0">
                <a:solidFill>
                  <a:srgbClr val="1E1597"/>
                </a:solidFill>
                <a:latin typeface="Comic Sans MS" pitchFamily="-64" charset="0"/>
              </a:rPr>
              <a:t>These drugs </a:t>
            </a:r>
          </a:p>
          <a:p>
            <a:pPr marL="609600" indent="-609600" eaLnBrk="1" hangingPunct="1">
              <a:buFont typeface="Symbol" pitchFamily="-64" charset="2"/>
              <a:buNone/>
            </a:pPr>
            <a:r>
              <a:rPr lang="en-CA" smtClean="0">
                <a:solidFill>
                  <a:srgbClr val="1E1597"/>
                </a:solidFill>
                <a:latin typeface="Comic Sans MS" pitchFamily="-64" charset="0"/>
              </a:rPr>
              <a:t>	alter the user’s state of consciousness. (Distort auditory and visual sensations) Examples are LSD, ecstasy, magic mushrooms, marijuana. </a:t>
            </a:r>
          </a:p>
        </p:txBody>
      </p:sp>
      <p:pic>
        <p:nvPicPr>
          <p:cNvPr id="14340" name="Picture 1029" descr="http://tbn0.google.com/images?q=tbn:uv20K4ey77Nl1M:http://www.wellesley.edu/Chemistry/Chem101/hallucinogens/prog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81600"/>
            <a:ext cx="11541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31" descr="http://tbn0.google.com/images?q=tbn:eM_dZNh38LWOaM:http://www.cyh.com/HealthTopics/library/drugs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461000"/>
            <a:ext cx="1371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33" descr="http://tbn0.google.com/images?q=tbn:rbPmQqt5S5-oFM:http://www.sgeier.net/fractals/thumbs/And_this_is_your_Brain_on_Drugs_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410200"/>
            <a:ext cx="126841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35" descr="http://tbn0.google.com/images?q=tbn:vCvomr6gaYyAnM:http://www.virtual-party.org/en/images/resourceSheet_OtherDrugs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5334000"/>
            <a:ext cx="811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37" descr="http://tbn0.google.com/images?q=tbn:eCJre5UInacY9M:http://www.bbc.co.uk/schools/gcsebitesize/img/biecstasy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1600200"/>
            <a:ext cx="8112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  <a:ln>
            <a:solidFill>
              <a:srgbClr val="50ED31"/>
            </a:solidFill>
          </a:ln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6600FF"/>
                </a:solidFill>
                <a:latin typeface="Showcard Gothic" pitchFamily="82" charset="0"/>
              </a:rPr>
              <a:t>Alcohol</a:t>
            </a:r>
            <a:r>
              <a:rPr lang="en-US" sz="4800" smtClean="0">
                <a:solidFill>
                  <a:srgbClr val="D60093"/>
                </a:solidFill>
                <a:latin typeface="Showcard Gothic" pitchFamily="82" charset="0"/>
              </a:rPr>
              <a:t> </a:t>
            </a:r>
            <a:endParaRPr lang="en-CA" sz="4800" smtClean="0">
              <a:solidFill>
                <a:srgbClr val="D60093"/>
              </a:solidFill>
              <a:latin typeface="Showcard Gothic" pitchFamily="82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5388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1E1597"/>
                </a:solidFill>
                <a:latin typeface="Comic Sans MS" pitchFamily="-64" charset="0"/>
              </a:rPr>
              <a:t>Physical Effects</a:t>
            </a:r>
            <a:r>
              <a:rPr lang="en-US" sz="2400" smtClean="0">
                <a:solidFill>
                  <a:srgbClr val="1E1597"/>
                </a:solidFill>
                <a:latin typeface="Comic Sans MS" pitchFamily="-64" charset="0"/>
              </a:rPr>
              <a:t> </a:t>
            </a:r>
            <a:endParaRPr lang="en-CA" sz="2400" smtClean="0">
              <a:solidFill>
                <a:srgbClr val="1E1597"/>
              </a:solidFill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Co-ordination is impaired, clumsiness, slower reflexes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High blood pressure, damage to the heart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Liver damage 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If drinking when pregnant, FASD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Life threatening when mixed with other drugs</a:t>
            </a:r>
            <a:endParaRPr lang="en-CA" sz="2400" smtClean="0">
              <a:solidFill>
                <a:srgbClr val="FA311C"/>
              </a:solidFill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CA" sz="2400" smtClean="0">
              <a:solidFill>
                <a:srgbClr val="FA311C"/>
              </a:solidFill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</a:pPr>
            <a:endParaRPr lang="en-CA" sz="2400" smtClean="0">
              <a:solidFill>
                <a:srgbClr val="FA311C"/>
              </a:solidFill>
              <a:latin typeface="Comic Sans MS" pitchFamily="-6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1413" y="1752600"/>
            <a:ext cx="3735387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1E1597"/>
                </a:solidFill>
                <a:latin typeface="Comic Sans MS" pitchFamily="-64" charset="0"/>
              </a:rPr>
              <a:t>Mental and Emotional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Behave in ways that you normally wouldn’t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Increase in aggressive and violent behaviour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>
                <a:solidFill>
                  <a:srgbClr val="1E1597"/>
                </a:solidFill>
                <a:latin typeface="Comic Sans MS" pitchFamily="-64" charset="0"/>
              </a:rPr>
              <a:t>Problems with school and learning</a:t>
            </a:r>
            <a:endParaRPr lang="en-CA" sz="2400" smtClean="0">
              <a:solidFill>
                <a:srgbClr val="FA311C"/>
              </a:solidFill>
              <a:latin typeface="Comic Sans MS" pitchFamily="-6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FA311C"/>
              </a:solidFill>
              <a:latin typeface="Comic Sans MS" pitchFamily="-6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rgbClr val="FF0000"/>
              </a:solidFill>
              <a:latin typeface="Comic Sans MS" pitchFamily="-64" charset="0"/>
            </a:endParaRPr>
          </a:p>
        </p:txBody>
      </p:sp>
      <p:pic>
        <p:nvPicPr>
          <p:cNvPr id="17413" name="Picture 5" descr="http://www.educarer.com/images/alcoh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ww.orangeusd.k12.ca.us/date/boo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10223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Comic Sans MS" pitchFamily="-64" charset="0"/>
              </a:rPr>
              <a:t>NICOTINE</a:t>
            </a:r>
            <a:endParaRPr lang="en-CA" smtClean="0">
              <a:solidFill>
                <a:srgbClr val="FF0000"/>
              </a:solidFill>
              <a:latin typeface="Comic Sans MS" pitchFamily="-64" charset="0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>
                <a:solidFill>
                  <a:schemeClr val="accent2"/>
                </a:solidFill>
                <a:latin typeface="Comic Sans MS" pitchFamily="-64" charset="0"/>
              </a:rPr>
              <a:t>What it does to your body, brain and behavior</a:t>
            </a:r>
          </a:p>
          <a:p>
            <a:pPr eaLnBrk="1" hangingPunct="1"/>
            <a:r>
              <a:rPr lang="en-CA" smtClean="0">
                <a:solidFill>
                  <a:srgbClr val="6B060C"/>
                </a:solidFill>
                <a:latin typeface="Comic Sans MS" pitchFamily="-64" charset="0"/>
              </a:rPr>
              <a:t>depression</a:t>
            </a:r>
          </a:p>
          <a:p>
            <a:pPr eaLnBrk="1" hangingPunct="1"/>
            <a:r>
              <a:rPr lang="en-CA" smtClean="0">
                <a:solidFill>
                  <a:srgbClr val="6B060C"/>
                </a:solidFill>
                <a:latin typeface="Comic Sans MS" pitchFamily="-64" charset="0"/>
              </a:rPr>
              <a:t>lung cancer</a:t>
            </a:r>
          </a:p>
          <a:p>
            <a:pPr eaLnBrk="1" hangingPunct="1"/>
            <a:r>
              <a:rPr lang="en-CA" smtClean="0">
                <a:solidFill>
                  <a:srgbClr val="6B060C"/>
                </a:solidFill>
                <a:latin typeface="Comic Sans MS" pitchFamily="-64" charset="0"/>
              </a:rPr>
              <a:t>lung diseases</a:t>
            </a:r>
          </a:p>
          <a:p>
            <a:pPr eaLnBrk="1" hangingPunct="1"/>
            <a:r>
              <a:rPr lang="en-CA" smtClean="0">
                <a:solidFill>
                  <a:srgbClr val="6B060C"/>
                </a:solidFill>
                <a:latin typeface="Comic Sans MS" pitchFamily="-64" charset="0"/>
              </a:rPr>
              <a:t>heart disease</a:t>
            </a:r>
          </a:p>
          <a:p>
            <a:pPr eaLnBrk="1" hangingPunct="1"/>
            <a:r>
              <a:rPr lang="en-CA" smtClean="0">
                <a:solidFill>
                  <a:srgbClr val="6B060C"/>
                </a:solidFill>
                <a:latin typeface="Comic Sans MS" pitchFamily="-64" charset="0"/>
              </a:rPr>
              <a:t>skin becomes thinner and wrinkled</a:t>
            </a:r>
            <a:endParaRPr lang="en-CA" smtClean="0">
              <a:solidFill>
                <a:srgbClr val="55B2B9"/>
              </a:solidFill>
              <a:latin typeface="Comic Sans MS" pitchFamily="-6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1C1C1C"/>
                </a:solidFill>
                <a:latin typeface="Comic Sans MS" pitchFamily="-64" charset="0"/>
              </a:rPr>
              <a:t>MARIJUANA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1C1C1C"/>
                </a:solidFill>
                <a:latin typeface="Comic Sans MS" pitchFamily="-64" charset="0"/>
              </a:rPr>
              <a:t>Marijuana and cigarette smoke have some of the same cancer-causing substances.</a:t>
            </a:r>
          </a:p>
          <a:p>
            <a:pPr eaLnBrk="1" hangingPunct="1"/>
            <a:r>
              <a:rPr lang="en-US" sz="2800" smtClean="0">
                <a:solidFill>
                  <a:srgbClr val="1C1C1C"/>
                </a:solidFill>
                <a:latin typeface="Comic Sans MS" pitchFamily="-64" charset="0"/>
              </a:rPr>
              <a:t>Benzopyrene (cancer-producing agent) higher in marijuana</a:t>
            </a:r>
          </a:p>
          <a:p>
            <a:pPr eaLnBrk="1" hangingPunct="1"/>
            <a:r>
              <a:rPr lang="en-US" sz="2800" smtClean="0">
                <a:solidFill>
                  <a:srgbClr val="1C1C1C"/>
                </a:solidFill>
                <a:latin typeface="Comic Sans MS" pitchFamily="-64" charset="0"/>
              </a:rPr>
              <a:t>400 chemicals in marijuana smoke affect lungs, throat and esophagus</a:t>
            </a:r>
          </a:p>
          <a:p>
            <a:pPr eaLnBrk="1" hangingPunct="1">
              <a:buFontTx/>
              <a:buNone/>
            </a:pPr>
            <a:endParaRPr lang="en-CA" sz="2800" smtClean="0">
              <a:solidFill>
                <a:srgbClr val="1C1C1C"/>
              </a:solidFill>
              <a:latin typeface="Comic Sans MS" pitchFamily="-64" charset="0"/>
            </a:endParaRPr>
          </a:p>
          <a:p>
            <a:pPr eaLnBrk="1" hangingPunct="1">
              <a:buFontTx/>
              <a:buNone/>
            </a:pPr>
            <a:endParaRPr lang="en-CA" sz="1800" smtClean="0">
              <a:solidFill>
                <a:srgbClr val="1C1C1C"/>
              </a:solidFill>
              <a:latin typeface="Comic Sans MS" pitchFamily="-64" charset="0"/>
            </a:endParaRPr>
          </a:p>
        </p:txBody>
      </p:sp>
      <p:pic>
        <p:nvPicPr>
          <p:cNvPr id="29700" name="Picture 6" descr="http://tbn0.google.com/images?q=tbn:pz5rMRw3UN6D5M:http://www.hyyat.com/data/media/465/_cannabis-canabis-marijua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13176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http://tbn0.google.com/images?q=tbn:wClCPXAJ0qkjtM:http://www.drugs-forum.co.uk/marijuan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04800"/>
            <a:ext cx="1211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4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1524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howcard Gothic" pitchFamily="82" charset="0"/>
              </a:rPr>
              <a:t>Certain drugs have become popular among teens and young adults at dance clubs and raves.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Showcard Gothic" pitchFamily="82" charset="0"/>
            </a:endParaRPr>
          </a:p>
          <a:p>
            <a:pPr eaLnBrk="1" hangingPunct="1">
              <a:buFontTx/>
              <a:buNone/>
            </a:pPr>
            <a:endParaRPr lang="en-CA" smtClean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3340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CLUB DRUGS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1749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828800" y="3276600"/>
            <a:ext cx="40767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MDMA/ECSTASY</a:t>
            </a:r>
            <a:endParaRPr lang="ru-RU" sz="3600" kern="10">
              <a:ln w="12700">
                <a:solidFill>
                  <a:srgbClr val="000000"/>
                </a:solidFill>
                <a:miter lim="800000"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295400" y="4800600"/>
            <a:ext cx="3581400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ROHYPNOL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3657600" y="5715000"/>
            <a:ext cx="19050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GHB </a:t>
            </a:r>
            <a:endParaRPr lang="ru-RU" sz="3600" kern="10" spc="-36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5486400" y="4343400"/>
            <a:ext cx="30480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miter lim="800000"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KETAMINE</a:t>
            </a:r>
            <a:endParaRPr lang="ru-RU" sz="3600" kern="10">
              <a:ln w="9525">
                <a:noFill/>
                <a:miter lim="800000"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2004:Templates:Presentations:Designs:Alchemy</Template>
  <TotalTime>3110</TotalTime>
  <Words>363</Words>
  <Application>Microsoft Office PowerPoint</Application>
  <PresentationFormat>Экран (4:3)</PresentationFormat>
  <Paragraphs>106</Paragraphs>
  <Slides>25</Slides>
  <Notes>24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Times New Roman</vt:lpstr>
      <vt:lpstr>Arial</vt:lpstr>
      <vt:lpstr>Showcard Gothic</vt:lpstr>
      <vt:lpstr>Comic Sans MS</vt:lpstr>
      <vt:lpstr>Symbol</vt:lpstr>
      <vt:lpstr>Rockwell Extra Bold</vt:lpstr>
      <vt:lpstr>Verdana</vt:lpstr>
      <vt:lpstr>Goudy Stout</vt:lpstr>
      <vt:lpstr>Tahoma</vt:lpstr>
      <vt:lpstr>Century Schoolbook</vt:lpstr>
      <vt:lpstr>Stencil</vt:lpstr>
      <vt:lpstr>Arial Black</vt:lpstr>
      <vt:lpstr>Notebook</vt:lpstr>
      <vt:lpstr>Слайд 1</vt:lpstr>
      <vt:lpstr>Слайд 2</vt:lpstr>
      <vt:lpstr>Types of drugs</vt:lpstr>
      <vt:lpstr>Types of drugs</vt:lpstr>
      <vt:lpstr>Types of drugs</vt:lpstr>
      <vt:lpstr>Alcohol </vt:lpstr>
      <vt:lpstr>NICOTINE</vt:lpstr>
      <vt:lpstr>MARIJUANA</vt:lpstr>
      <vt:lpstr>Слайд 9</vt:lpstr>
      <vt:lpstr>Слайд 10</vt:lpstr>
      <vt:lpstr>HEROIN</vt:lpstr>
      <vt:lpstr>Cocaine + CRACK</vt:lpstr>
      <vt:lpstr>Substance abuse and society </vt:lpstr>
      <vt:lpstr>Substance abuse and society </vt:lpstr>
      <vt:lpstr>EFFECTS  OF DRUG USE ON CHILD</vt:lpstr>
      <vt:lpstr>Substance abuse and society </vt:lpstr>
      <vt:lpstr>Substance abuse and society </vt:lpstr>
      <vt:lpstr>   WHY DO PEOPLE USE DRUGS?</vt:lpstr>
      <vt:lpstr>Слайд 19</vt:lpstr>
      <vt:lpstr>Слайд 20</vt:lpstr>
      <vt:lpstr>Слайд 21</vt:lpstr>
      <vt:lpstr>Слайд 22</vt:lpstr>
      <vt:lpstr>Слайд 23</vt:lpstr>
      <vt:lpstr>Слайд 24</vt:lpstr>
      <vt:lpstr>Remember:</vt:lpstr>
    </vt:vector>
  </TitlesOfParts>
  <Company>Abbotsford Community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devinder</dc:creator>
  <cp:lastModifiedBy>Kristy</cp:lastModifiedBy>
  <cp:revision>276</cp:revision>
  <dcterms:created xsi:type="dcterms:W3CDTF">2006-10-10T16:16:15Z</dcterms:created>
  <dcterms:modified xsi:type="dcterms:W3CDTF">2014-12-07T14:42:23Z</dcterms:modified>
</cp:coreProperties>
</file>